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37"/>
  </p:notesMasterIdLst>
  <p:sldIdLst>
    <p:sldId id="370" r:id="rId2"/>
    <p:sldId id="533" r:id="rId3"/>
    <p:sldId id="514" r:id="rId4"/>
    <p:sldId id="524" r:id="rId5"/>
    <p:sldId id="502" r:id="rId6"/>
    <p:sldId id="526" r:id="rId7"/>
    <p:sldId id="527" r:id="rId8"/>
    <p:sldId id="528" r:id="rId9"/>
    <p:sldId id="529" r:id="rId10"/>
    <p:sldId id="518" r:id="rId11"/>
    <p:sldId id="530" r:id="rId12"/>
    <p:sldId id="532" r:id="rId13"/>
    <p:sldId id="531" r:id="rId14"/>
    <p:sldId id="513" r:id="rId15"/>
    <p:sldId id="534" r:id="rId16"/>
    <p:sldId id="522" r:id="rId17"/>
    <p:sldId id="536" r:id="rId18"/>
    <p:sldId id="535" r:id="rId19"/>
    <p:sldId id="539" r:id="rId20"/>
    <p:sldId id="538" r:id="rId21"/>
    <p:sldId id="540" r:id="rId22"/>
    <p:sldId id="537" r:id="rId23"/>
    <p:sldId id="541" r:id="rId24"/>
    <p:sldId id="543" r:id="rId25"/>
    <p:sldId id="545" r:id="rId26"/>
    <p:sldId id="546" r:id="rId27"/>
    <p:sldId id="547" r:id="rId28"/>
    <p:sldId id="548" r:id="rId29"/>
    <p:sldId id="544" r:id="rId30"/>
    <p:sldId id="549" r:id="rId31"/>
    <p:sldId id="550" r:id="rId32"/>
    <p:sldId id="551" r:id="rId33"/>
    <p:sldId id="552" r:id="rId34"/>
    <p:sldId id="553" r:id="rId35"/>
    <p:sldId id="542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  <p:cmAuthor id="1" name="KYUNG SUNGGU" initials="KS" lastIdx="1" clrIdx="1">
    <p:extLst>
      <p:ext uri="{19B8F6BF-5375-455C-9EA6-DF929625EA0E}">
        <p15:presenceInfo xmlns:p15="http://schemas.microsoft.com/office/powerpoint/2012/main" userId="03ac20c23c8d4d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7E6C4E"/>
    <a:srgbClr val="53483F"/>
    <a:srgbClr val="F4F4F6"/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8407" autoAdjust="0"/>
  </p:normalViewPr>
  <p:slideViewPr>
    <p:cSldViewPr snapToGrid="0">
      <p:cViewPr>
        <p:scale>
          <a:sx n="100" d="100"/>
          <a:sy n="100" d="100"/>
        </p:scale>
        <p:origin x="1050" y="138"/>
      </p:cViewPr>
      <p:guideLst>
        <p:guide orient="horz" pos="2251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347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226159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7256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먼저 이 대규모의 데이터셋을 다루면서</a:t>
            </a:r>
            <a:r>
              <a:rPr lang="en-US" altLang="ko-KR" dirty="0"/>
              <a:t>, </a:t>
            </a:r>
            <a:r>
              <a:rPr lang="ko-KR" altLang="en-US" dirty="0"/>
              <a:t>뭐 필요한 것만 </a:t>
            </a:r>
            <a:r>
              <a:rPr lang="en-US" altLang="ko-KR" dirty="0"/>
              <a:t>filtering </a:t>
            </a:r>
            <a:r>
              <a:rPr lang="ko-KR" altLang="en-US" dirty="0"/>
              <a:t>통해서 작은 </a:t>
            </a:r>
            <a:r>
              <a:rPr lang="en-US" altLang="ko-KR" dirty="0" err="1"/>
              <a:t>downtask</a:t>
            </a:r>
            <a:r>
              <a:rPr lang="ko-KR" altLang="en-US" dirty="0"/>
              <a:t>로써 활용 </a:t>
            </a:r>
            <a:r>
              <a:rPr lang="ko-KR" altLang="en-US" dirty="0" err="1"/>
              <a:t>할수</a:t>
            </a:r>
            <a:r>
              <a:rPr lang="ko-KR" altLang="en-US" dirty="0"/>
              <a:t> 있겠죠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그렇게 되면 가뜩이나 모으기 힘든 나머지 </a:t>
            </a:r>
            <a:r>
              <a:rPr lang="en-US" altLang="ko-KR" dirty="0"/>
              <a:t>dataset</a:t>
            </a:r>
            <a:r>
              <a:rPr lang="ko-KR" altLang="en-US" dirty="0"/>
              <a:t>에 대한 것은 버려지게 되어 너무나도 아깝게 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나오게 </a:t>
            </a:r>
            <a:r>
              <a:rPr lang="ko-KR" altLang="en-US" dirty="0" err="1"/>
              <a:t>된게</a:t>
            </a:r>
            <a:r>
              <a:rPr lang="en-US" altLang="ko-KR" dirty="0"/>
              <a:t>, </a:t>
            </a:r>
            <a:r>
              <a:rPr lang="ko-KR" altLang="en-US" dirty="0"/>
              <a:t>전체 데이터셋을 활용하여 </a:t>
            </a:r>
            <a:r>
              <a:rPr lang="en-US" altLang="ko-KR" dirty="0"/>
              <a:t>Anatomic information</a:t>
            </a:r>
            <a:r>
              <a:rPr lang="ko-KR" altLang="en-US" dirty="0"/>
              <a:t>을 </a:t>
            </a:r>
            <a:r>
              <a:rPr lang="ko-KR" altLang="en-US" dirty="0" err="1"/>
              <a:t>알수있는</a:t>
            </a:r>
            <a:r>
              <a:rPr lang="ko-KR" altLang="en-US" dirty="0"/>
              <a:t> 모델을 만들어 그것을 </a:t>
            </a:r>
            <a:r>
              <a:rPr lang="en-US" altLang="ko-KR" dirty="0"/>
              <a:t>pretrained</a:t>
            </a:r>
            <a:r>
              <a:rPr lang="ko-KR" altLang="en-US" dirty="0"/>
              <a:t>로써 활용 </a:t>
            </a:r>
            <a:r>
              <a:rPr lang="ko-KR" altLang="en-US" dirty="0" err="1"/>
              <a:t>하자는게</a:t>
            </a:r>
            <a:r>
              <a:rPr lang="ko-KR" altLang="en-US" dirty="0"/>
              <a:t> 교수님의 생각이시고 저도 이에 강하게 동의합니다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46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377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62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Class_report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7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헷갈리는 것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/>
              <a:t>외부      </a:t>
            </a:r>
            <a:r>
              <a:rPr lang="en-US" altLang="ko-KR" dirty="0"/>
              <a:t>Enhance -&gt; </a:t>
            </a:r>
            <a:r>
              <a:rPr lang="ko-KR" altLang="en-US" dirty="0"/>
              <a:t>원내 </a:t>
            </a:r>
            <a:r>
              <a:rPr lang="en-US" altLang="ko-KR" dirty="0"/>
              <a:t>Enhance </a:t>
            </a:r>
            <a:r>
              <a:rPr lang="ko-KR" altLang="en-US" dirty="0"/>
              <a:t>로 바꾸는 건지</a:t>
            </a:r>
            <a:endParaRPr lang="en-US" altLang="ko-KR" dirty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원내 </a:t>
            </a:r>
            <a:r>
              <a:rPr lang="en-US" altLang="ko-KR" dirty="0"/>
              <a:t>No Enhance -&gt;</a:t>
            </a:r>
            <a:r>
              <a:rPr lang="en-US" altLang="ko-KR" baseline="0" dirty="0"/>
              <a:t> </a:t>
            </a:r>
            <a:r>
              <a:rPr lang="ko-KR" altLang="en-US" dirty="0"/>
              <a:t>원내 </a:t>
            </a:r>
            <a:r>
              <a:rPr lang="en-US" altLang="ko-KR" dirty="0"/>
              <a:t>Enhance </a:t>
            </a:r>
            <a:r>
              <a:rPr lang="ko-KR" altLang="en-US" dirty="0"/>
              <a:t>로 바꾸는 건지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Manufacturer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Convolution Kernel</a:t>
            </a:r>
            <a:endParaRPr lang="ko-KR" altLang="en-US" b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Slice Thickness</a:t>
            </a:r>
            <a:endParaRPr lang="ko-KR" altLang="en-US" b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Pixel Spacing</a:t>
            </a:r>
            <a:endParaRPr lang="ko-KR" altLang="en-US" b="1" dirty="0"/>
          </a:p>
          <a:p>
            <a:r>
              <a:rPr lang="en-US" altLang="ko-KR" b="1" dirty="0"/>
              <a:t>Interval</a:t>
            </a:r>
          </a:p>
          <a:p>
            <a:r>
              <a:rPr lang="en-US" altLang="ko-KR" b="1" dirty="0"/>
              <a:t>Gender</a:t>
            </a:r>
          </a:p>
          <a:p>
            <a:r>
              <a:rPr lang="en-US" altLang="ko-KR" b="1" dirty="0"/>
              <a:t>Patient Age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791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6198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B50f : </a:t>
            </a:r>
          </a:p>
          <a:p>
            <a:r>
              <a:rPr lang="en-US" altLang="ko-KR" dirty="0"/>
              <a:t>1mm   – 345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1.5mm – 14</a:t>
            </a:r>
          </a:p>
          <a:p>
            <a:r>
              <a:rPr lang="en-US" altLang="ko-KR" dirty="0"/>
              <a:t>3mm   – 21</a:t>
            </a:r>
          </a:p>
          <a:p>
            <a:endParaRPr lang="en-US" altLang="ko-KR" dirty="0"/>
          </a:p>
          <a:p>
            <a:r>
              <a:rPr lang="en-US" altLang="ko-KR" dirty="0"/>
              <a:t>B30f :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2mm – 7</a:t>
            </a:r>
          </a:p>
          <a:p>
            <a:r>
              <a:rPr lang="en-US" altLang="ko-KR" dirty="0"/>
              <a:t>3mm – 9</a:t>
            </a:r>
          </a:p>
          <a:p>
            <a:r>
              <a:rPr lang="en-US" altLang="ko-KR" dirty="0"/>
              <a:t>5mm – 6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640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B50f : </a:t>
            </a:r>
          </a:p>
          <a:p>
            <a:r>
              <a:rPr lang="en-US" altLang="ko-KR" dirty="0"/>
              <a:t>1mm   – 345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1.5mm – 14</a:t>
            </a:r>
          </a:p>
          <a:p>
            <a:r>
              <a:rPr lang="en-US" altLang="ko-KR" dirty="0"/>
              <a:t>3mm   – 21</a:t>
            </a:r>
          </a:p>
          <a:p>
            <a:endParaRPr lang="en-US" altLang="ko-KR" dirty="0"/>
          </a:p>
          <a:p>
            <a:r>
              <a:rPr lang="en-US" altLang="ko-KR" dirty="0"/>
              <a:t>B30f :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2mm – 7</a:t>
            </a:r>
          </a:p>
          <a:p>
            <a:r>
              <a:rPr lang="en-US" altLang="ko-KR" dirty="0"/>
              <a:t>3mm – 9</a:t>
            </a:r>
          </a:p>
          <a:p>
            <a:r>
              <a:rPr lang="en-US" altLang="ko-KR" dirty="0"/>
              <a:t>5mm – 6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440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B50f : </a:t>
            </a:r>
          </a:p>
          <a:p>
            <a:r>
              <a:rPr lang="en-US" altLang="ko-KR" dirty="0"/>
              <a:t>1mm   – 345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1.5mm – 14</a:t>
            </a:r>
          </a:p>
          <a:p>
            <a:r>
              <a:rPr lang="en-US" altLang="ko-KR" dirty="0"/>
              <a:t>3mm   – 21</a:t>
            </a:r>
          </a:p>
          <a:p>
            <a:endParaRPr lang="en-US" altLang="ko-KR" dirty="0"/>
          </a:p>
          <a:p>
            <a:r>
              <a:rPr lang="en-US" altLang="ko-KR" dirty="0"/>
              <a:t>B30f :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2mm – 7</a:t>
            </a:r>
          </a:p>
          <a:p>
            <a:r>
              <a:rPr lang="en-US" altLang="ko-KR" dirty="0"/>
              <a:t>3mm – 9</a:t>
            </a:r>
          </a:p>
          <a:p>
            <a:r>
              <a:rPr lang="en-US" altLang="ko-KR" dirty="0"/>
              <a:t>5mm – 6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0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B50f : </a:t>
            </a:r>
          </a:p>
          <a:p>
            <a:r>
              <a:rPr lang="en-US" altLang="ko-KR" dirty="0"/>
              <a:t>1mm   – 345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1.5mm – 14</a:t>
            </a:r>
          </a:p>
          <a:p>
            <a:r>
              <a:rPr lang="en-US" altLang="ko-KR" dirty="0"/>
              <a:t>3mm   – 21</a:t>
            </a:r>
          </a:p>
          <a:p>
            <a:endParaRPr lang="en-US" altLang="ko-KR" dirty="0"/>
          </a:p>
          <a:p>
            <a:r>
              <a:rPr lang="en-US" altLang="ko-KR" dirty="0"/>
              <a:t>B30f :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2mm – 7</a:t>
            </a:r>
          </a:p>
          <a:p>
            <a:r>
              <a:rPr lang="en-US" altLang="ko-KR" dirty="0"/>
              <a:t>3mm – 9</a:t>
            </a:r>
          </a:p>
          <a:p>
            <a:r>
              <a:rPr lang="en-US" altLang="ko-KR" dirty="0"/>
              <a:t>5mm – 6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039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헷갈리는 것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/>
              <a:t>외부      </a:t>
            </a:r>
            <a:r>
              <a:rPr lang="en-US" altLang="ko-KR" dirty="0"/>
              <a:t>Enhance -&gt; </a:t>
            </a:r>
            <a:r>
              <a:rPr lang="ko-KR" altLang="en-US" dirty="0"/>
              <a:t>원내 </a:t>
            </a:r>
            <a:r>
              <a:rPr lang="en-US" altLang="ko-KR" dirty="0"/>
              <a:t>Enhance </a:t>
            </a:r>
            <a:r>
              <a:rPr lang="ko-KR" altLang="en-US" dirty="0"/>
              <a:t>로 바꾸는 건지</a:t>
            </a:r>
            <a:endParaRPr lang="en-US" altLang="ko-KR" dirty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원내 </a:t>
            </a:r>
            <a:r>
              <a:rPr lang="en-US" altLang="ko-KR" dirty="0"/>
              <a:t>No Enhance -&gt;</a:t>
            </a:r>
            <a:r>
              <a:rPr lang="en-US" altLang="ko-KR" baseline="0" dirty="0"/>
              <a:t> </a:t>
            </a:r>
            <a:r>
              <a:rPr lang="ko-KR" altLang="en-US" dirty="0"/>
              <a:t>원내 </a:t>
            </a:r>
            <a:r>
              <a:rPr lang="en-US" altLang="ko-KR" dirty="0"/>
              <a:t>Enhance </a:t>
            </a:r>
            <a:r>
              <a:rPr lang="ko-KR" altLang="en-US" dirty="0"/>
              <a:t>로 바꾸는 건지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Manufacturer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Convolution Kernel</a:t>
            </a:r>
            <a:endParaRPr lang="ko-KR" altLang="en-US" b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Slice Thickness</a:t>
            </a:r>
            <a:endParaRPr lang="ko-KR" altLang="en-US" b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Pixel Spacing</a:t>
            </a:r>
            <a:endParaRPr lang="ko-KR" altLang="en-US" b="1" dirty="0"/>
          </a:p>
          <a:p>
            <a:r>
              <a:rPr lang="en-US" altLang="ko-KR" b="1" dirty="0"/>
              <a:t>Interval</a:t>
            </a:r>
          </a:p>
          <a:p>
            <a:r>
              <a:rPr lang="en-US" altLang="ko-KR" b="1" dirty="0"/>
              <a:t>Gender</a:t>
            </a:r>
          </a:p>
          <a:p>
            <a:r>
              <a:rPr lang="en-US" altLang="ko-KR" b="1" dirty="0"/>
              <a:t>Patient Age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67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중복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1: OE000127 (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해결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) </a:t>
            </a:r>
            <a:r>
              <a:rPr lang="en-US" altLang="ko-KR" sz="1200" b="1" i="0" u="none" strike="noStrike" cap="none" dirty="0">
                <a:solidFill>
                  <a:schemeClr val="lt1"/>
                </a:solidFill>
                <a:latin typeface="+mj-ea"/>
                <a:ea typeface="+mn-ea"/>
                <a:cs typeface="+mn-cs"/>
                <a:sym typeface="Arial"/>
              </a:rPr>
              <a:t>TOSHIBA</a:t>
            </a: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에러 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3: </a:t>
            </a:r>
            <a:r>
              <a:rPr lang="en-US" altLang="ko-KR" dirty="0"/>
              <a:t>{'IE000150', 'IE000344', 'OE00039’}</a:t>
            </a:r>
          </a:p>
          <a:p>
            <a:r>
              <a:rPr lang="en-US" altLang="ko-KR" b="0" i="0" strike="sngStrike" dirty="0">
                <a:solidFill>
                  <a:srgbClr val="1D1C1D"/>
                </a:solidFill>
                <a:effectLst/>
                <a:latin typeface="Slack-Lato"/>
              </a:rPr>
              <a:t>- IE000344 : 3</a:t>
            </a:r>
            <a:r>
              <a:rPr lang="ko-KR" altLang="en-US" b="0" i="0" strike="sngStrike" dirty="0">
                <a:solidFill>
                  <a:srgbClr val="1D1C1D"/>
                </a:solidFill>
                <a:effectLst/>
                <a:latin typeface="Slack-Lato"/>
              </a:rPr>
              <a:t>장만 존재 </a:t>
            </a:r>
            <a:r>
              <a:rPr lang="en-US" altLang="ko-KR" b="0" i="0" strike="sngStrike" dirty="0">
                <a:solidFill>
                  <a:srgbClr val="1D1C1D"/>
                </a:solidFill>
                <a:effectLst/>
                <a:latin typeface="Slack-Lato"/>
              </a:rPr>
              <a:t>(</a:t>
            </a:r>
            <a:r>
              <a:rPr lang="ko-KR" altLang="en-US" b="0" i="0" strike="sngStrike" dirty="0" err="1">
                <a:solidFill>
                  <a:srgbClr val="1D1C1D"/>
                </a:solidFill>
                <a:effectLst/>
                <a:latin typeface="Slack-Lato"/>
              </a:rPr>
              <a:t>빼는걸로</a:t>
            </a:r>
            <a:r>
              <a:rPr lang="ko-KR" altLang="en-US" b="0" i="0" strike="sngStrike" dirty="0">
                <a:solidFill>
                  <a:srgbClr val="1D1C1D"/>
                </a:solidFill>
                <a:effectLst/>
                <a:latin typeface="Slack-Lato"/>
              </a:rPr>
              <a:t> 해결</a:t>
            </a:r>
            <a:r>
              <a:rPr lang="en-US" altLang="ko-KR" b="0" i="0" strike="sngStrike" dirty="0">
                <a:solidFill>
                  <a:srgbClr val="1D1C1D"/>
                </a:solidFill>
                <a:effectLst/>
                <a:latin typeface="Slack-Lato"/>
              </a:rPr>
              <a:t>)</a:t>
            </a:r>
          </a:p>
          <a:p>
            <a:pPr>
              <a:buFontTx/>
              <a:buChar char="-"/>
            </a:pPr>
            <a:r>
              <a:rPr lang="en-US" altLang="ko-KR" dirty="0"/>
              <a:t>'IE000150, 'OE00039:</a:t>
            </a:r>
            <a:r>
              <a:rPr lang="ko-KR" altLang="en-US" dirty="0"/>
              <a:t> </a:t>
            </a:r>
            <a:r>
              <a:rPr lang="ko-KR" altLang="en-US" dirty="0" err="1"/>
              <a:t>이상무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22860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089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헷갈리는 것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/>
              <a:t>외부      </a:t>
            </a:r>
            <a:r>
              <a:rPr lang="en-US" altLang="ko-KR" dirty="0"/>
              <a:t>Enhance -&gt; </a:t>
            </a:r>
            <a:r>
              <a:rPr lang="ko-KR" altLang="en-US" dirty="0"/>
              <a:t>원내 </a:t>
            </a:r>
            <a:r>
              <a:rPr lang="en-US" altLang="ko-KR" dirty="0"/>
              <a:t>Enhance </a:t>
            </a:r>
            <a:r>
              <a:rPr lang="ko-KR" altLang="en-US" dirty="0"/>
              <a:t>로 바꾸는 건지</a:t>
            </a:r>
            <a:endParaRPr lang="en-US" altLang="ko-KR" dirty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원내 </a:t>
            </a:r>
            <a:r>
              <a:rPr lang="en-US" altLang="ko-KR" dirty="0"/>
              <a:t>No Enhance -&gt;</a:t>
            </a:r>
            <a:r>
              <a:rPr lang="en-US" altLang="ko-KR" baseline="0" dirty="0"/>
              <a:t> </a:t>
            </a:r>
            <a:r>
              <a:rPr lang="ko-KR" altLang="en-US" dirty="0"/>
              <a:t>원내 </a:t>
            </a:r>
            <a:r>
              <a:rPr lang="en-US" altLang="ko-KR" dirty="0"/>
              <a:t>Enhance </a:t>
            </a:r>
            <a:r>
              <a:rPr lang="ko-KR" altLang="en-US" dirty="0"/>
              <a:t>로 바꾸는 건지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Manufacturer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Convolution Kernel</a:t>
            </a:r>
            <a:endParaRPr lang="ko-KR" altLang="en-US" b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Slice Thickness</a:t>
            </a:r>
            <a:endParaRPr lang="ko-KR" altLang="en-US" b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Pixel Spacing</a:t>
            </a:r>
            <a:endParaRPr lang="ko-KR" altLang="en-US" b="1" dirty="0"/>
          </a:p>
          <a:p>
            <a:r>
              <a:rPr lang="en-US" altLang="ko-KR" b="1" dirty="0"/>
              <a:t>Interval</a:t>
            </a:r>
          </a:p>
          <a:p>
            <a:r>
              <a:rPr lang="en-US" altLang="ko-KR" b="1" dirty="0"/>
              <a:t>Gender</a:t>
            </a:r>
          </a:p>
          <a:p>
            <a:r>
              <a:rPr lang="en-US" altLang="ko-KR" b="1" dirty="0"/>
              <a:t>Patient Age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827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6025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r>
              <a:rPr lang="en-US" altLang="ko-KR" dirty="0" err="1"/>
              <a:t>Nii</a:t>
            </a:r>
            <a:r>
              <a:rPr lang="en-US" altLang="ko-KR" dirty="0"/>
              <a:t> </a:t>
            </a:r>
            <a:r>
              <a:rPr lang="ko-KR" altLang="en-US" dirty="0"/>
              <a:t>환자 단위로 할 때</a:t>
            </a:r>
            <a:r>
              <a:rPr lang="en-US" altLang="ko-KR" dirty="0"/>
              <a:t>, balance </a:t>
            </a:r>
            <a:r>
              <a:rPr lang="ko-KR" altLang="en-US" dirty="0"/>
              <a:t>문제 발생</a:t>
            </a:r>
            <a:endParaRPr lang="en-US" altLang="ko-KR" dirty="0"/>
          </a:p>
          <a:p>
            <a:pPr marL="228600" indent="0">
              <a:buFontTx/>
              <a:buNone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/>
              <a:t>TEST </a:t>
            </a:r>
            <a:r>
              <a:rPr lang="ko-KR" altLang="en-US" dirty="0"/>
              <a:t>각 </a:t>
            </a:r>
            <a:r>
              <a:rPr lang="en-US" altLang="ko-KR" dirty="0"/>
              <a:t>class </a:t>
            </a:r>
            <a:r>
              <a:rPr lang="ko-KR" altLang="en-US" dirty="0"/>
              <a:t>당 </a:t>
            </a:r>
            <a:r>
              <a:rPr lang="en-US" altLang="ko-KR" dirty="0"/>
              <a:t>3</a:t>
            </a:r>
            <a:r>
              <a:rPr lang="ko-KR" altLang="en-US" dirty="0"/>
              <a:t>개씩 추출</a:t>
            </a:r>
            <a:endParaRPr lang="en-US" altLang="ko-KR" dirty="0"/>
          </a:p>
          <a:p>
            <a:pPr marL="228600" indent="0">
              <a:buFontTx/>
              <a:buNone/>
            </a:pPr>
            <a:endParaRPr lang="en-US" altLang="ko-KR" dirty="0"/>
          </a:p>
          <a:p>
            <a:pPr marL="228600" indent="0">
              <a:buFontTx/>
              <a:buNone/>
            </a:pPr>
            <a:r>
              <a:rPr lang="en-US" altLang="ko-KR" dirty="0" err="1"/>
              <a:t>Simens</a:t>
            </a:r>
            <a:r>
              <a:rPr lang="en-US" altLang="ko-KR" dirty="0"/>
              <a:t>    : 9  (class 3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dirty="0"/>
              <a:t>GE          : 9  (class 3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dirty="0"/>
              <a:t>Philips     : 6  (class 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dirty="0"/>
              <a:t>TOSHIBA  : 6  (class 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endParaRPr lang="en-US" altLang="ko-KR" dirty="0"/>
          </a:p>
          <a:p>
            <a:pPr marL="22860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53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B50f : </a:t>
            </a:r>
            <a:r>
              <a:rPr lang="en-US" altLang="ko-KR" sz="1200" b="1" i="0" u="none" strike="noStrike" cap="none" dirty="0">
                <a:solidFill>
                  <a:schemeClr val="lt1"/>
                </a:solidFill>
                <a:latin typeface="+mj-ea"/>
                <a:ea typeface="+mn-ea"/>
                <a:cs typeface="+mn-cs"/>
                <a:sym typeface="Arial"/>
              </a:rPr>
              <a:t>TOSHIBA</a:t>
            </a:r>
            <a:endParaRPr lang="en-US" altLang="ko-KR" dirty="0"/>
          </a:p>
          <a:p>
            <a:r>
              <a:rPr lang="en-US" altLang="ko-KR" dirty="0"/>
              <a:t>1mm   – 345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1.5mm – 14</a:t>
            </a:r>
          </a:p>
          <a:p>
            <a:r>
              <a:rPr lang="en-US" altLang="ko-KR" dirty="0"/>
              <a:t>3mm   – 21</a:t>
            </a:r>
          </a:p>
          <a:p>
            <a:endParaRPr lang="en-US" altLang="ko-KR" dirty="0"/>
          </a:p>
          <a:p>
            <a:r>
              <a:rPr lang="en-US" altLang="ko-KR" dirty="0"/>
              <a:t>B30f :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2mm – 7</a:t>
            </a:r>
          </a:p>
          <a:p>
            <a:r>
              <a:rPr lang="en-US" altLang="ko-KR" dirty="0"/>
              <a:t>3mm – 9</a:t>
            </a:r>
          </a:p>
          <a:p>
            <a:r>
              <a:rPr lang="en-US" altLang="ko-KR" dirty="0"/>
              <a:t>5mm – 6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192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헷갈리는 것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dirty="0"/>
              <a:t>외부      </a:t>
            </a:r>
            <a:r>
              <a:rPr lang="en-US" altLang="ko-KR" dirty="0"/>
              <a:t>Enhance -&gt; </a:t>
            </a:r>
            <a:r>
              <a:rPr lang="ko-KR" altLang="en-US" dirty="0"/>
              <a:t>원내 </a:t>
            </a:r>
            <a:r>
              <a:rPr lang="en-US" altLang="ko-KR" dirty="0"/>
              <a:t>Enhance </a:t>
            </a:r>
            <a:r>
              <a:rPr lang="ko-KR" altLang="en-US" dirty="0"/>
              <a:t>로 바꾸는 건지</a:t>
            </a:r>
            <a:endParaRPr lang="en-US" altLang="ko-KR" dirty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원내 </a:t>
            </a:r>
            <a:r>
              <a:rPr lang="en-US" altLang="ko-KR" dirty="0"/>
              <a:t>No Enhance -&gt;</a:t>
            </a:r>
            <a:r>
              <a:rPr lang="en-US" altLang="ko-KR" baseline="0" dirty="0"/>
              <a:t> </a:t>
            </a:r>
            <a:r>
              <a:rPr lang="ko-KR" altLang="en-US" dirty="0"/>
              <a:t>원내 </a:t>
            </a:r>
            <a:r>
              <a:rPr lang="en-US" altLang="ko-KR" dirty="0"/>
              <a:t>Enhance </a:t>
            </a:r>
            <a:r>
              <a:rPr lang="ko-KR" altLang="en-US" dirty="0"/>
              <a:t>로 바꾸는 건지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Manufacturer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Convolution Kernel</a:t>
            </a:r>
            <a:endParaRPr lang="ko-KR" altLang="en-US" b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Slice Thickness</a:t>
            </a:r>
            <a:endParaRPr lang="ko-KR" altLang="en-US" b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Pixel Spacing</a:t>
            </a:r>
            <a:endParaRPr lang="ko-KR" altLang="en-US" b="1" dirty="0"/>
          </a:p>
          <a:p>
            <a:r>
              <a:rPr lang="en-US" altLang="ko-KR" b="1" dirty="0"/>
              <a:t>Interval</a:t>
            </a:r>
          </a:p>
          <a:p>
            <a:r>
              <a:rPr lang="en-US" altLang="ko-KR" b="1" dirty="0"/>
              <a:t>Gender</a:t>
            </a:r>
          </a:p>
          <a:p>
            <a:r>
              <a:rPr lang="en-US" altLang="ko-KR" b="1" dirty="0"/>
              <a:t>Patient Age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569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B50f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067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68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05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51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Manufacturer</a:t>
            </a: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Convolution Kernel</a:t>
            </a:r>
            <a:endParaRPr lang="ko-KR" altLang="en-US" b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Slice Thickness</a:t>
            </a:r>
            <a:endParaRPr lang="ko-KR" altLang="en-US" b="1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1" dirty="0"/>
              <a:t>Pixel Spacing</a:t>
            </a:r>
            <a:endParaRPr lang="ko-KR" altLang="en-US" b="1" dirty="0"/>
          </a:p>
          <a:p>
            <a:r>
              <a:rPr lang="en-US" altLang="ko-KR" b="1" dirty="0"/>
              <a:t>Interval</a:t>
            </a:r>
          </a:p>
          <a:p>
            <a:r>
              <a:rPr lang="en-US" altLang="ko-KR" b="1" dirty="0"/>
              <a:t>Gender</a:t>
            </a:r>
          </a:p>
          <a:p>
            <a:r>
              <a:rPr lang="en-US" altLang="ko-KR" b="1" dirty="0"/>
              <a:t>Patient Age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712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7454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Jamesbond</a:t>
            </a:r>
            <a:r>
              <a:rPr lang="en-US" altLang="ko-KR" dirty="0"/>
              <a:t> 13</a:t>
            </a:r>
            <a:r>
              <a:rPr lang="ko-KR" altLang="en-US" dirty="0"/>
              <a:t>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105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먼저 이 대규모의 데이터셋을 다루면서</a:t>
            </a:r>
            <a:r>
              <a:rPr lang="en-US" altLang="ko-KR" dirty="0"/>
              <a:t>, </a:t>
            </a:r>
            <a:r>
              <a:rPr lang="ko-KR" altLang="en-US" dirty="0"/>
              <a:t>뭐 필요한 것만 </a:t>
            </a:r>
            <a:r>
              <a:rPr lang="en-US" altLang="ko-KR" dirty="0"/>
              <a:t>filtering </a:t>
            </a:r>
            <a:r>
              <a:rPr lang="ko-KR" altLang="en-US" dirty="0"/>
              <a:t>통해서 작은 </a:t>
            </a:r>
            <a:r>
              <a:rPr lang="en-US" altLang="ko-KR" dirty="0" err="1"/>
              <a:t>downtask</a:t>
            </a:r>
            <a:r>
              <a:rPr lang="ko-KR" altLang="en-US" dirty="0"/>
              <a:t>로써 활용 </a:t>
            </a:r>
            <a:r>
              <a:rPr lang="ko-KR" altLang="en-US" dirty="0" err="1"/>
              <a:t>할수</a:t>
            </a:r>
            <a:r>
              <a:rPr lang="ko-KR" altLang="en-US" dirty="0"/>
              <a:t> 있겠죠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그렇게 되면 가뜩이나 모으기 힘든 나머지 </a:t>
            </a:r>
            <a:r>
              <a:rPr lang="en-US" altLang="ko-KR" dirty="0"/>
              <a:t>dataset</a:t>
            </a:r>
            <a:r>
              <a:rPr lang="ko-KR" altLang="en-US" dirty="0"/>
              <a:t>에 대한 것은 버려지게 되어 너무나도 아깝게 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나오게 </a:t>
            </a:r>
            <a:r>
              <a:rPr lang="ko-KR" altLang="en-US" dirty="0" err="1"/>
              <a:t>된게</a:t>
            </a:r>
            <a:r>
              <a:rPr lang="en-US" altLang="ko-KR" dirty="0"/>
              <a:t>, </a:t>
            </a:r>
            <a:r>
              <a:rPr lang="ko-KR" altLang="en-US" dirty="0"/>
              <a:t>전체 데이터셋을 활용하여 </a:t>
            </a:r>
            <a:r>
              <a:rPr lang="en-US" altLang="ko-KR" dirty="0"/>
              <a:t>Anatomic information</a:t>
            </a:r>
            <a:r>
              <a:rPr lang="ko-KR" altLang="en-US" dirty="0"/>
              <a:t>을 </a:t>
            </a:r>
            <a:r>
              <a:rPr lang="ko-KR" altLang="en-US" dirty="0" err="1"/>
              <a:t>알수있는</a:t>
            </a:r>
            <a:r>
              <a:rPr lang="ko-KR" altLang="en-US" dirty="0"/>
              <a:t> 모델을 만들어 그것을 </a:t>
            </a:r>
            <a:r>
              <a:rPr lang="en-US" altLang="ko-KR" dirty="0"/>
              <a:t>pretrained</a:t>
            </a:r>
            <a:r>
              <a:rPr lang="ko-KR" altLang="en-US" dirty="0"/>
              <a:t>로써 활용 </a:t>
            </a:r>
            <a:r>
              <a:rPr lang="ko-KR" altLang="en-US" dirty="0" err="1"/>
              <a:t>하자는게</a:t>
            </a:r>
            <a:r>
              <a:rPr lang="ko-KR" altLang="en-US" dirty="0"/>
              <a:t> 교수님의 생각이시고 저도 이에 강하게 동의합니다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409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IE  : AMC Enhance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OE : </a:t>
            </a:r>
            <a:r>
              <a:rPr lang="ko-KR" altLang="en-US" dirty="0"/>
              <a:t>외부 </a:t>
            </a:r>
            <a:r>
              <a:rPr lang="en-US" altLang="ko-KR" dirty="0"/>
              <a:t>Enhance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IN : AMC Non-Enhance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ON : </a:t>
            </a:r>
            <a:r>
              <a:rPr lang="ko-KR" altLang="en-US" dirty="0"/>
              <a:t>외부</a:t>
            </a:r>
            <a:r>
              <a:rPr lang="en-US" altLang="ko-KR" dirty="0"/>
              <a:t> Non-Enhance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30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먼저 이 대규모의 데이터셋을 다루면서</a:t>
            </a:r>
            <a:r>
              <a:rPr lang="en-US" altLang="ko-KR" dirty="0"/>
              <a:t>, </a:t>
            </a:r>
            <a:r>
              <a:rPr lang="ko-KR" altLang="en-US" dirty="0"/>
              <a:t>뭐 필요한 것만 </a:t>
            </a:r>
            <a:r>
              <a:rPr lang="en-US" altLang="ko-KR" dirty="0"/>
              <a:t>filtering </a:t>
            </a:r>
            <a:r>
              <a:rPr lang="ko-KR" altLang="en-US" dirty="0"/>
              <a:t>통해서 작은 </a:t>
            </a:r>
            <a:r>
              <a:rPr lang="en-US" altLang="ko-KR" dirty="0" err="1"/>
              <a:t>downtask</a:t>
            </a:r>
            <a:r>
              <a:rPr lang="ko-KR" altLang="en-US" dirty="0"/>
              <a:t>로써 활용 </a:t>
            </a:r>
            <a:r>
              <a:rPr lang="ko-KR" altLang="en-US" dirty="0" err="1"/>
              <a:t>할수</a:t>
            </a:r>
            <a:r>
              <a:rPr lang="ko-KR" altLang="en-US" dirty="0"/>
              <a:t> 있겠죠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그렇게 되면 가뜩이나 모으기 힘든 나머지 </a:t>
            </a:r>
            <a:r>
              <a:rPr lang="en-US" altLang="ko-KR" dirty="0"/>
              <a:t>dataset</a:t>
            </a:r>
            <a:r>
              <a:rPr lang="ko-KR" altLang="en-US" dirty="0"/>
              <a:t>에 대한 것은 버려지게 되어 너무나도 아깝게 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나오게 </a:t>
            </a:r>
            <a:r>
              <a:rPr lang="ko-KR" altLang="en-US" dirty="0" err="1"/>
              <a:t>된게</a:t>
            </a:r>
            <a:r>
              <a:rPr lang="en-US" altLang="ko-KR" dirty="0"/>
              <a:t>, </a:t>
            </a:r>
            <a:r>
              <a:rPr lang="ko-KR" altLang="en-US" dirty="0"/>
              <a:t>전체 데이터셋을 활용하여 </a:t>
            </a:r>
            <a:r>
              <a:rPr lang="en-US" altLang="ko-KR" dirty="0"/>
              <a:t>Anatomic information</a:t>
            </a:r>
            <a:r>
              <a:rPr lang="ko-KR" altLang="en-US" dirty="0"/>
              <a:t>을 </a:t>
            </a:r>
            <a:r>
              <a:rPr lang="ko-KR" altLang="en-US" dirty="0" err="1"/>
              <a:t>알수있는</a:t>
            </a:r>
            <a:r>
              <a:rPr lang="ko-KR" altLang="en-US" dirty="0"/>
              <a:t> 모델을 만들어 그것을 </a:t>
            </a:r>
            <a:r>
              <a:rPr lang="en-US" altLang="ko-KR" dirty="0"/>
              <a:t>pretrained</a:t>
            </a:r>
            <a:r>
              <a:rPr lang="ko-KR" altLang="en-US" dirty="0"/>
              <a:t>로써 활용 </a:t>
            </a:r>
            <a:r>
              <a:rPr lang="ko-KR" altLang="en-US" dirty="0" err="1"/>
              <a:t>하자는게</a:t>
            </a:r>
            <a:r>
              <a:rPr lang="ko-KR" altLang="en-US" dirty="0"/>
              <a:t> 교수님의 생각이시고 저도 이에 강하게 동의합니다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67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먼저 이 대규모의 데이터셋을 다루면서</a:t>
            </a:r>
            <a:r>
              <a:rPr lang="en-US" altLang="ko-KR" dirty="0"/>
              <a:t>, </a:t>
            </a:r>
            <a:r>
              <a:rPr lang="ko-KR" altLang="en-US" dirty="0"/>
              <a:t>뭐 필요한 것만 </a:t>
            </a:r>
            <a:r>
              <a:rPr lang="en-US" altLang="ko-KR" dirty="0"/>
              <a:t>filtering </a:t>
            </a:r>
            <a:r>
              <a:rPr lang="ko-KR" altLang="en-US" dirty="0"/>
              <a:t>통해서 작은 </a:t>
            </a:r>
            <a:r>
              <a:rPr lang="en-US" altLang="ko-KR" dirty="0" err="1"/>
              <a:t>downtask</a:t>
            </a:r>
            <a:r>
              <a:rPr lang="ko-KR" altLang="en-US" dirty="0"/>
              <a:t>로써 활용 </a:t>
            </a:r>
            <a:r>
              <a:rPr lang="ko-KR" altLang="en-US" dirty="0" err="1"/>
              <a:t>할수</a:t>
            </a:r>
            <a:r>
              <a:rPr lang="ko-KR" altLang="en-US" dirty="0"/>
              <a:t> 있겠죠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그렇게 되면 가뜩이나 모으기 힘든 나머지 </a:t>
            </a:r>
            <a:r>
              <a:rPr lang="en-US" altLang="ko-KR" dirty="0"/>
              <a:t>dataset</a:t>
            </a:r>
            <a:r>
              <a:rPr lang="ko-KR" altLang="en-US" dirty="0"/>
              <a:t>에 대한 것은 버려지게 되어 너무나도 아깝게 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나오게 </a:t>
            </a:r>
            <a:r>
              <a:rPr lang="ko-KR" altLang="en-US" dirty="0" err="1"/>
              <a:t>된게</a:t>
            </a:r>
            <a:r>
              <a:rPr lang="en-US" altLang="ko-KR" dirty="0"/>
              <a:t>, </a:t>
            </a:r>
            <a:r>
              <a:rPr lang="ko-KR" altLang="en-US" dirty="0"/>
              <a:t>전체 데이터셋을 활용하여 </a:t>
            </a:r>
            <a:r>
              <a:rPr lang="en-US" altLang="ko-KR" dirty="0"/>
              <a:t>Anatomic information</a:t>
            </a:r>
            <a:r>
              <a:rPr lang="ko-KR" altLang="en-US" dirty="0"/>
              <a:t>을 </a:t>
            </a:r>
            <a:r>
              <a:rPr lang="ko-KR" altLang="en-US" dirty="0" err="1"/>
              <a:t>알수있는</a:t>
            </a:r>
            <a:r>
              <a:rPr lang="ko-KR" altLang="en-US" dirty="0"/>
              <a:t> 모델을 만들어 그것을 </a:t>
            </a:r>
            <a:r>
              <a:rPr lang="en-US" altLang="ko-KR" dirty="0"/>
              <a:t>pretrained</a:t>
            </a:r>
            <a:r>
              <a:rPr lang="ko-KR" altLang="en-US" dirty="0"/>
              <a:t>로써 활용 </a:t>
            </a:r>
            <a:r>
              <a:rPr lang="ko-KR" altLang="en-US" dirty="0" err="1"/>
              <a:t>하자는게</a:t>
            </a:r>
            <a:r>
              <a:rPr lang="ko-KR" altLang="en-US" dirty="0"/>
              <a:t> 교수님의 생각이시고 저도 이에 강하게 동의합니다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460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먼저 이 대규모의 데이터셋을 다루면서</a:t>
            </a:r>
            <a:r>
              <a:rPr lang="en-US" altLang="ko-KR" dirty="0"/>
              <a:t>, </a:t>
            </a:r>
            <a:r>
              <a:rPr lang="ko-KR" altLang="en-US" dirty="0"/>
              <a:t>뭐 필요한 것만 </a:t>
            </a:r>
            <a:r>
              <a:rPr lang="en-US" altLang="ko-KR" dirty="0"/>
              <a:t>filtering </a:t>
            </a:r>
            <a:r>
              <a:rPr lang="ko-KR" altLang="en-US" dirty="0"/>
              <a:t>통해서 작은 </a:t>
            </a:r>
            <a:r>
              <a:rPr lang="en-US" altLang="ko-KR" dirty="0" err="1"/>
              <a:t>downtask</a:t>
            </a:r>
            <a:r>
              <a:rPr lang="ko-KR" altLang="en-US" dirty="0"/>
              <a:t>로써 활용 </a:t>
            </a:r>
            <a:r>
              <a:rPr lang="ko-KR" altLang="en-US" dirty="0" err="1"/>
              <a:t>할수</a:t>
            </a:r>
            <a:r>
              <a:rPr lang="ko-KR" altLang="en-US" dirty="0"/>
              <a:t> 있겠죠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그렇게 되면 가뜩이나 모으기 힘든 나머지 </a:t>
            </a:r>
            <a:r>
              <a:rPr lang="en-US" altLang="ko-KR" dirty="0"/>
              <a:t>dataset</a:t>
            </a:r>
            <a:r>
              <a:rPr lang="ko-KR" altLang="en-US" dirty="0"/>
              <a:t>에 대한 것은 버려지게 되어 너무나도 아깝게 되죠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나오게 </a:t>
            </a:r>
            <a:r>
              <a:rPr lang="ko-KR" altLang="en-US" dirty="0" err="1"/>
              <a:t>된게</a:t>
            </a:r>
            <a:r>
              <a:rPr lang="en-US" altLang="ko-KR" dirty="0"/>
              <a:t>, </a:t>
            </a:r>
            <a:r>
              <a:rPr lang="ko-KR" altLang="en-US" dirty="0"/>
              <a:t>전체 데이터셋을 활용하여 </a:t>
            </a:r>
            <a:r>
              <a:rPr lang="en-US" altLang="ko-KR" dirty="0"/>
              <a:t>Anatomic information</a:t>
            </a:r>
            <a:r>
              <a:rPr lang="ko-KR" altLang="en-US" dirty="0"/>
              <a:t>을 </a:t>
            </a:r>
            <a:r>
              <a:rPr lang="ko-KR" altLang="en-US" dirty="0" err="1"/>
              <a:t>알수있는</a:t>
            </a:r>
            <a:r>
              <a:rPr lang="ko-KR" altLang="en-US" dirty="0"/>
              <a:t> 모델을 만들어 그것을 </a:t>
            </a:r>
            <a:r>
              <a:rPr lang="en-US" altLang="ko-KR" dirty="0"/>
              <a:t>pretrained</a:t>
            </a:r>
            <a:r>
              <a:rPr lang="ko-KR" altLang="en-US" dirty="0"/>
              <a:t>로써 활용 </a:t>
            </a:r>
            <a:r>
              <a:rPr lang="ko-KR" altLang="en-US" dirty="0" err="1"/>
              <a:t>하자는게</a:t>
            </a:r>
            <a:r>
              <a:rPr lang="ko-KR" altLang="en-US" dirty="0"/>
              <a:t> 교수님의 생각이시고 저도 이에 강하게 동의합니다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DB4F678-6C02-4FC6-BF04-0851549EC30B}" type="slidenum">
              <a:rPr lang="ko-KR" altLang="en-US" smtClean="0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44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F56580-69D0-4C76-8101-4820EA4E09C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08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34FA-A066-453D-9A1F-EF3541F43094}" type="datetime1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23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34FA-A066-453D-9A1F-EF3541F43094}" type="datetime1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0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34FA-A066-453D-9A1F-EF3541F43094}" type="datetime1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08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C34FA-A066-453D-9A1F-EF3541F43094}" type="datetime1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08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29A8A3-B67B-495D-9F59-2CE5C7421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4150" y="6503977"/>
            <a:ext cx="1483817" cy="315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F5E52C-67F0-4F4F-9851-B58FB83584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854" y="6500566"/>
            <a:ext cx="1529649" cy="30028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D5D0C2-A726-4FF3-82F4-D3D201F9E342}"/>
              </a:ext>
            </a:extLst>
          </p:cNvPr>
          <p:cNvCxnSpPr/>
          <p:nvPr userDrawn="1"/>
        </p:nvCxnSpPr>
        <p:spPr>
          <a:xfrm>
            <a:off x="152402" y="6238215"/>
            <a:ext cx="11887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4894D6-991C-41A9-9D90-93D01CE43F5A}"/>
              </a:ext>
            </a:extLst>
          </p:cNvPr>
          <p:cNvSpPr txBox="1"/>
          <p:nvPr userDrawn="1"/>
        </p:nvSpPr>
        <p:spPr>
          <a:xfrm>
            <a:off x="6096001" y="3423363"/>
            <a:ext cx="417133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lnSpc>
                <a:spcPct val="90000"/>
              </a:lnSpc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  <a:cs typeface="Biome Light" panose="020B0502040204020203" pitchFamily="34" charset="0"/>
              </a:rPr>
              <a:t>M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edical</a:t>
            </a:r>
            <a:r>
              <a:rPr lang="ko-KR" altLang="en-US" sz="1600" dirty="0"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cs typeface="Biome Light" panose="020B0502040204020203" pitchFamily="34" charset="0"/>
              </a:rPr>
              <a:t>I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maging</a:t>
            </a:r>
            <a:r>
              <a:rPr lang="ko-KR" altLang="en-US" sz="1600" dirty="0"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&amp;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cs typeface="Biome Light" panose="020B0502040204020203" pitchFamily="34" charset="0"/>
              </a:rPr>
              <a:t>I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ntelligent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cs typeface="Biome Light" panose="020B0502040204020203" pitchFamily="34" charset="0"/>
              </a:rPr>
              <a:t>R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eality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cs typeface="Biome Light" panose="020B0502040204020203" pitchFamily="34" charset="0"/>
              </a:rPr>
              <a:t>L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ab.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Convergence Medicine/Radiology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53170-012A-4B2B-B5C1-E1F0FBECE6FB}"/>
              </a:ext>
            </a:extLst>
          </p:cNvPr>
          <p:cNvSpPr txBox="1"/>
          <p:nvPr userDrawn="1"/>
        </p:nvSpPr>
        <p:spPr>
          <a:xfrm>
            <a:off x="5248653" y="6257465"/>
            <a:ext cx="12137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defRPr/>
            </a:pPr>
            <a:r>
              <a:rPr lang="en-US" altLang="ko-KR" sz="1350" dirty="0">
                <a:latin typeface="+mn-lt"/>
                <a:cs typeface="Biome Light" panose="020B0502040204020203" pitchFamily="34" charset="0"/>
              </a:rPr>
              <a:t>www.mi2rl.co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1F7838-2AA3-48D5-A207-2CE4AEE4C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57151"/>
            <a:ext cx="6096000" cy="1823161"/>
          </a:xfrm>
          <a:prstGeom prst="rect">
            <a:avLst/>
          </a:prstGeom>
        </p:spPr>
      </p:pic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256059" y="711057"/>
            <a:ext cx="4959643" cy="5153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n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7997430" y="4720340"/>
            <a:ext cx="2350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lt"/>
              </a:rPr>
              <a:t>서울아산병원 의공학연구소</a:t>
            </a:r>
            <a:endParaRPr lang="en-US" altLang="ko-KR" b="1" dirty="0">
              <a:latin typeface="+mn-lt"/>
            </a:endParaRPr>
          </a:p>
          <a:p>
            <a:endParaRPr lang="en-US" altLang="ko-KR" b="1" dirty="0">
              <a:latin typeface="+mn-lt"/>
            </a:endParaRPr>
          </a:p>
          <a:p>
            <a:r>
              <a:rPr lang="en-US" altLang="ko-KR" b="1" dirty="0">
                <a:latin typeface="+mn-lt"/>
              </a:rPr>
              <a:t>Post-Doc.</a:t>
            </a:r>
            <a:r>
              <a:rPr lang="en-US" altLang="ko-KR" b="1" baseline="0" dirty="0">
                <a:latin typeface="+mn-lt"/>
              </a:rPr>
              <a:t> </a:t>
            </a:r>
            <a:r>
              <a:rPr lang="ko-KR" altLang="en-US" b="1" dirty="0" err="1">
                <a:latin typeface="+mn-lt"/>
              </a:rPr>
              <a:t>최준명</a:t>
            </a:r>
            <a:endParaRPr lang="ko-KR" altLang="en-US" b="1" dirty="0">
              <a:latin typeface="+mn-lt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784746" y="6269007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0B403D0-B0D9-42C3-9C9B-86107B300C9B}" type="datetime1">
              <a:rPr lang="ko-KR" altLang="en-US" sz="1200" smtClean="0">
                <a:latin typeface="+mn-lt"/>
              </a:rPr>
              <a:t>2021-11-11</a:t>
            </a:fld>
            <a:endParaRPr lang="ko-KR" altLang="en-US" sz="1200" dirty="0">
              <a:latin typeface="+mn-lt"/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9019059" y="165014"/>
            <a:ext cx="775816" cy="3374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V="1">
            <a:off x="9020175" y="497682"/>
            <a:ext cx="762000" cy="4524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 flipV="1">
            <a:off x="9023351" y="947739"/>
            <a:ext cx="869949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8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>
            <a:spLocks noGrp="1"/>
          </p:cNvSpPr>
          <p:nvPr>
            <p:ph type="pic" idx="2"/>
          </p:nvPr>
        </p:nvSpPr>
        <p:spPr>
          <a:xfrm>
            <a:off x="7250617" y="2835370"/>
            <a:ext cx="3619496" cy="3624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144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644" y="1295519"/>
            <a:ext cx="6455826" cy="2143006"/>
          </a:xfrm>
        </p:spPr>
        <p:txBody>
          <a:bodyPr>
            <a:no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CT Modality Transfer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CT Standardization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13163" y="4515439"/>
            <a:ext cx="3996965" cy="1263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193397" y="4438453"/>
            <a:ext cx="4685122" cy="109508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1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+mn-ea"/>
                <a:ea typeface="+mn-ea"/>
              </a:rPr>
              <a:t>발표자</a:t>
            </a:r>
            <a:r>
              <a:rPr lang="en-US" altLang="ko-KR" sz="1800" dirty="0">
                <a:latin typeface="+mn-ea"/>
                <a:ea typeface="+mn-ea"/>
              </a:rPr>
              <a:t>: </a:t>
            </a:r>
            <a:r>
              <a:rPr lang="ko-KR" altLang="en-US" sz="1800" dirty="0">
                <a:latin typeface="+mn-ea"/>
                <a:ea typeface="+mn-ea"/>
              </a:rPr>
              <a:t>경성구</a:t>
            </a:r>
            <a:endParaRPr lang="en-US" altLang="ko-KR" sz="1800" dirty="0">
              <a:latin typeface="+mn-ea"/>
              <a:ea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9365" y="6334811"/>
            <a:ext cx="2810759" cy="422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049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77223C6-86C6-4363-8B94-15A2C5E2AD99}"/>
              </a:ext>
            </a:extLst>
          </p:cNvPr>
          <p:cNvSpPr txBox="1"/>
          <p:nvPr/>
        </p:nvSpPr>
        <p:spPr>
          <a:xfrm>
            <a:off x="706126" y="433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u="sng" dirty="0">
                <a:highlight>
                  <a:srgbClr val="FFFF00"/>
                </a:highlight>
              </a:rPr>
              <a:t>Task</a:t>
            </a:r>
            <a:endParaRPr lang="ko-KR" altLang="en-US" b="1" u="sng" dirty="0"/>
          </a:p>
        </p:txBody>
      </p:sp>
      <p:pic>
        <p:nvPicPr>
          <p:cNvPr id="17" name="그림 16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21B8D85F-EE3D-4D34-AAD2-FF61A55B67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9156" y="6499624"/>
            <a:ext cx="1014021" cy="280268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6EE02E0E-946C-439C-8C12-9F140079F2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3239" y="6514701"/>
            <a:ext cx="1150361" cy="267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4F9A70-7989-4C4D-8498-4B8865F9A800}"/>
              </a:ext>
            </a:extLst>
          </p:cNvPr>
          <p:cNvSpPr txBox="1"/>
          <p:nvPr/>
        </p:nvSpPr>
        <p:spPr>
          <a:xfrm>
            <a:off x="882640" y="868219"/>
            <a:ext cx="10271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모두 합쳐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6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가지의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Convolution Kernel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 존재함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업체는 </a:t>
            </a:r>
            <a:r>
              <a:rPr lang="en-US" altLang="ko-KR" sz="1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simens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GE, Philips, Toshiba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만 하고 커널은 그 중에서 많은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1~3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가지 정도로 진행</a:t>
            </a:r>
            <a:endParaRPr lang="en-US" altLang="ko-KR" sz="1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D30369-1C4F-4093-8421-D90821D80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2194" y="1617291"/>
            <a:ext cx="7896225" cy="46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92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Dataset Distribution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7A8CB-4069-477C-A335-87F617798C0A}"/>
              </a:ext>
            </a:extLst>
          </p:cNvPr>
          <p:cNvSpPr txBox="1"/>
          <p:nvPr/>
        </p:nvSpPr>
        <p:spPr>
          <a:xfrm>
            <a:off x="271910" y="985186"/>
            <a:ext cx="11748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1910" y="985186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Slice Thickness</a:t>
            </a:r>
            <a:endParaRPr lang="ko-KR" altLang="en-US" sz="18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49630"/>
              </p:ext>
            </p:extLst>
          </p:nvPr>
        </p:nvGraphicFramePr>
        <p:xfrm>
          <a:off x="681935" y="2576339"/>
          <a:ext cx="1371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9693216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31261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Thick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53563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0.625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129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29090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0.75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771856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356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85261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1.5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044379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339170"/>
              </p:ext>
            </p:extLst>
          </p:nvPr>
        </p:nvGraphicFramePr>
        <p:xfrm>
          <a:off x="3308383" y="2576339"/>
          <a:ext cx="1371600" cy="27241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23863847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594395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u="none" strike="noStrike" dirty="0">
                          <a:effectLst/>
                        </a:rPr>
                        <a:t>Thick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2406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33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4470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1.25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481311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1.5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48914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33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22995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2.5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57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77438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2.5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4564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159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93497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3.75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09214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4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3826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162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5940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7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019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8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248035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356199"/>
              </p:ext>
            </p:extLst>
          </p:nvPr>
        </p:nvGraphicFramePr>
        <p:xfrm>
          <a:off x="5990653" y="2529082"/>
          <a:ext cx="1371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1320125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2569375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u="none" strike="noStrike" dirty="0">
                          <a:effectLst/>
                        </a:rPr>
                        <a:t>Thick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094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0.625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84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055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0.75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09952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408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06756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1.5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42546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070963"/>
              </p:ext>
            </p:extLst>
          </p:nvPr>
        </p:nvGraphicFramePr>
        <p:xfrm>
          <a:off x="9218696" y="2576339"/>
          <a:ext cx="1371600" cy="3981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4894603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1051622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u="none" strike="noStrike" dirty="0">
                          <a:effectLst/>
                        </a:rPr>
                        <a:t>Thick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3654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0.625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64182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0.736328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65741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0.75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22289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48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80050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1.25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20112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1.5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7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80368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07985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18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8266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2.5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57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1912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129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59499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3.75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25224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4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16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21718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164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42873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6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9955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7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8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35771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7.5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143588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8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58795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nan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86306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5533862-F698-42C7-8C57-D8BBA34F922A}"/>
              </a:ext>
            </a:extLst>
          </p:cNvPr>
          <p:cNvSpPr txBox="1"/>
          <p:nvPr/>
        </p:nvSpPr>
        <p:spPr>
          <a:xfrm>
            <a:off x="365645" y="1706831"/>
            <a:ext cx="1881806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IE: AMC Enhance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5EEF2-95AF-4ACD-BB3C-00B2C8D59A07}"/>
              </a:ext>
            </a:extLst>
          </p:cNvPr>
          <p:cNvSpPr txBox="1"/>
          <p:nvPr/>
        </p:nvSpPr>
        <p:spPr>
          <a:xfrm>
            <a:off x="2827968" y="1713175"/>
            <a:ext cx="2028963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OE: </a:t>
            </a:r>
            <a:r>
              <a:rPr lang="ko-KR" altLang="en-US" sz="1600" b="1" dirty="0"/>
              <a:t>외부  </a:t>
            </a:r>
            <a:r>
              <a:rPr lang="en-US" altLang="ko-KR" sz="1600" b="1" dirty="0"/>
              <a:t>Enhance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94E25-E918-4B27-9D38-322A9467AAE1}"/>
              </a:ext>
            </a:extLst>
          </p:cNvPr>
          <p:cNvSpPr txBox="1"/>
          <p:nvPr/>
        </p:nvSpPr>
        <p:spPr>
          <a:xfrm>
            <a:off x="8519215" y="1706831"/>
            <a:ext cx="2520962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ON: </a:t>
            </a:r>
            <a:r>
              <a:rPr lang="ko-KR" altLang="en-US" sz="1600" b="1" dirty="0"/>
              <a:t>외부</a:t>
            </a:r>
            <a:r>
              <a:rPr lang="en-US" altLang="ko-KR" sz="1600" b="1" dirty="0"/>
              <a:t>  Non-Enhance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B2536D-9A42-49E5-97B3-144FD43D23BC}"/>
              </a:ext>
            </a:extLst>
          </p:cNvPr>
          <p:cNvSpPr txBox="1"/>
          <p:nvPr/>
        </p:nvSpPr>
        <p:spPr>
          <a:xfrm>
            <a:off x="5437449" y="1706831"/>
            <a:ext cx="2416765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IN: AMC Non-Enhance</a:t>
            </a:r>
          </a:p>
        </p:txBody>
      </p:sp>
    </p:spTree>
    <p:extLst>
      <p:ext uri="{BB962C8B-B14F-4D97-AF65-F5344CB8AC3E}">
        <p14:creationId xmlns:p14="http://schemas.microsoft.com/office/powerpoint/2010/main" val="21503604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Dataset Distribution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1910" y="985186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Pixel Spacing</a:t>
            </a:r>
            <a:endParaRPr lang="ko-KR" altLang="en-US" sz="18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69007"/>
              </p:ext>
            </p:extLst>
          </p:nvPr>
        </p:nvGraphicFramePr>
        <p:xfrm>
          <a:off x="620748" y="2459253"/>
          <a:ext cx="1371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5625475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2938312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7166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0.664063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57239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0.675781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8916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0.683594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59424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0.703125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281019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46667"/>
              </p:ext>
            </p:extLst>
          </p:nvPr>
        </p:nvGraphicFramePr>
        <p:xfrm>
          <a:off x="3099335" y="2466975"/>
          <a:ext cx="1663164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582">
                  <a:extLst>
                    <a:ext uri="{9D8B030D-6E8A-4147-A177-3AD203B41FA5}">
                      <a16:colId xmlns:a16="http://schemas.microsoft.com/office/drawing/2014/main" val="456254755"/>
                    </a:ext>
                  </a:extLst>
                </a:gridCol>
                <a:gridCol w="831582">
                  <a:extLst>
                    <a:ext uri="{9D8B030D-6E8A-4147-A177-3AD203B41FA5}">
                      <a16:colId xmlns:a16="http://schemas.microsoft.com/office/drawing/2014/main" val="362938312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7166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0.68359375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57239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0.703125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891608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259621"/>
              </p:ext>
            </p:extLst>
          </p:nvPr>
        </p:nvGraphicFramePr>
        <p:xfrm>
          <a:off x="5960031" y="2523924"/>
          <a:ext cx="1371600" cy="1047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6095387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600537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8249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0.630859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913509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0.638672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90871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0.664063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25838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0.703125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6066479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41799"/>
              </p:ext>
            </p:extLst>
          </p:nvPr>
        </p:nvGraphicFramePr>
        <p:xfrm>
          <a:off x="9093896" y="2504674"/>
          <a:ext cx="13716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66420107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709037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12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0.683594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28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6399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0.703125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702522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D902759-5925-44F3-99CF-306843573016}"/>
              </a:ext>
            </a:extLst>
          </p:cNvPr>
          <p:cNvSpPr txBox="1"/>
          <p:nvPr/>
        </p:nvSpPr>
        <p:spPr>
          <a:xfrm>
            <a:off x="365645" y="1706831"/>
            <a:ext cx="1881806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IE: AMC Enhance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2DCA5-C8B5-46B3-8824-E0D6A8DDCCA0}"/>
              </a:ext>
            </a:extLst>
          </p:cNvPr>
          <p:cNvSpPr txBox="1"/>
          <p:nvPr/>
        </p:nvSpPr>
        <p:spPr>
          <a:xfrm>
            <a:off x="2827968" y="1713175"/>
            <a:ext cx="2028963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OE: </a:t>
            </a:r>
            <a:r>
              <a:rPr lang="ko-KR" altLang="en-US" sz="1600" b="1" dirty="0"/>
              <a:t>외부  </a:t>
            </a:r>
            <a:r>
              <a:rPr lang="en-US" altLang="ko-KR" sz="1600" b="1" dirty="0"/>
              <a:t>Enhance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76DC1-ABEF-4C19-A558-6F54E602F64E}"/>
              </a:ext>
            </a:extLst>
          </p:cNvPr>
          <p:cNvSpPr txBox="1"/>
          <p:nvPr/>
        </p:nvSpPr>
        <p:spPr>
          <a:xfrm>
            <a:off x="8519215" y="1706831"/>
            <a:ext cx="2520962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ON: </a:t>
            </a:r>
            <a:r>
              <a:rPr lang="ko-KR" altLang="en-US" sz="1600" b="1" dirty="0"/>
              <a:t>외부</a:t>
            </a:r>
            <a:r>
              <a:rPr lang="en-US" altLang="ko-KR" sz="1600" b="1" dirty="0"/>
              <a:t>  Non-Enhance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F92AD-DAF3-4101-8CF3-AD24644665CE}"/>
              </a:ext>
            </a:extLst>
          </p:cNvPr>
          <p:cNvSpPr txBox="1"/>
          <p:nvPr/>
        </p:nvSpPr>
        <p:spPr>
          <a:xfrm>
            <a:off x="5437449" y="1706831"/>
            <a:ext cx="2416765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IN: AMC Non-Enhance</a:t>
            </a:r>
          </a:p>
        </p:txBody>
      </p:sp>
    </p:spTree>
    <p:extLst>
      <p:ext uri="{BB962C8B-B14F-4D97-AF65-F5344CB8AC3E}">
        <p14:creationId xmlns:p14="http://schemas.microsoft.com/office/powerpoint/2010/main" val="141782264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Dataset Distribution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7A8CB-4069-477C-A335-87F617798C0A}"/>
              </a:ext>
            </a:extLst>
          </p:cNvPr>
          <p:cNvSpPr txBox="1"/>
          <p:nvPr/>
        </p:nvSpPr>
        <p:spPr>
          <a:xfrm>
            <a:off x="271910" y="985186"/>
            <a:ext cx="11748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1910" y="985186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Interval</a:t>
            </a:r>
            <a:endParaRPr lang="ko-KR" altLang="en-US" sz="1800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723595"/>
              </p:ext>
            </p:extLst>
          </p:nvPr>
        </p:nvGraphicFramePr>
        <p:xfrm>
          <a:off x="762346" y="2344607"/>
          <a:ext cx="1238326" cy="43513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9163">
                  <a:extLst>
                    <a:ext uri="{9D8B030D-6E8A-4147-A177-3AD203B41FA5}">
                      <a16:colId xmlns:a16="http://schemas.microsoft.com/office/drawing/2014/main" val="504309105"/>
                    </a:ext>
                  </a:extLst>
                </a:gridCol>
                <a:gridCol w="619163">
                  <a:extLst>
                    <a:ext uri="{9D8B030D-6E8A-4147-A177-3AD203B41FA5}">
                      <a16:colId xmlns:a16="http://schemas.microsoft.com/office/drawing/2014/main" val="2530757292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Interval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Count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90012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0.5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16599415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0.625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122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104826033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0.7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368385136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341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339839624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1.5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129693378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1.875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69836557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10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283450722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239735836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13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105398915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14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231133757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16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420119619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39546873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22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331634285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3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408681191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3.125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43442057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3.75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181402522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4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137843565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4.375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414337624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6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25377510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7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215278672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8.125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291691671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9.375</a:t>
                      </a:r>
                      <a:endParaRPr lang="en-US" altLang="ko-KR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599" marR="8599" marT="8599" marB="0" anchor="ctr"/>
                </a:tc>
                <a:extLst>
                  <a:ext uri="{0D108BD9-81ED-4DB2-BD59-A6C34878D82A}">
                    <a16:rowId xmlns:a16="http://schemas.microsoft.com/office/drawing/2014/main" val="219466275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639493"/>
              </p:ext>
            </p:extLst>
          </p:nvPr>
        </p:nvGraphicFramePr>
        <p:xfrm>
          <a:off x="3156649" y="2344607"/>
          <a:ext cx="1371600" cy="2305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5456509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9202150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u="none" strike="noStrike" dirty="0">
                          <a:effectLst/>
                        </a:rPr>
                        <a:t>Interval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8665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1895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64584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13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159239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60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64677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2.5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52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57014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97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79727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3.75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14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67328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4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19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36660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111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4406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138478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616613"/>
              </p:ext>
            </p:extLst>
          </p:nvPr>
        </p:nvGraphicFramePr>
        <p:xfrm>
          <a:off x="5960031" y="2344607"/>
          <a:ext cx="13716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1630886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20222117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u="none" strike="noStrike" dirty="0">
                          <a:effectLst/>
                        </a:rPr>
                        <a:t>Interval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3097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0.625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8407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381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98266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299288"/>
              </p:ext>
            </p:extLst>
          </p:nvPr>
        </p:nvGraphicFramePr>
        <p:xfrm>
          <a:off x="9093896" y="2344607"/>
          <a:ext cx="1371600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9967479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0020298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b="1" u="none" strike="noStrike" dirty="0">
                          <a:effectLst/>
                        </a:rPr>
                        <a:t>Interval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2067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5820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13564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38178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25843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28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10195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2.5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51618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59345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89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51214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3.75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66608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4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13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18311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227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6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13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56175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7.5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707978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513CCAC-9D60-4EA8-96A7-73D79E50F2BC}"/>
              </a:ext>
            </a:extLst>
          </p:cNvPr>
          <p:cNvSpPr txBox="1"/>
          <p:nvPr/>
        </p:nvSpPr>
        <p:spPr>
          <a:xfrm>
            <a:off x="365645" y="1706831"/>
            <a:ext cx="1881806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IE: AMC Enhance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5872F-2E30-4805-A0E1-973EC5FF1B85}"/>
              </a:ext>
            </a:extLst>
          </p:cNvPr>
          <p:cNvSpPr txBox="1"/>
          <p:nvPr/>
        </p:nvSpPr>
        <p:spPr>
          <a:xfrm>
            <a:off x="2827968" y="1713175"/>
            <a:ext cx="2028963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OE: </a:t>
            </a:r>
            <a:r>
              <a:rPr lang="ko-KR" altLang="en-US" sz="1600" b="1" dirty="0"/>
              <a:t>외부  </a:t>
            </a:r>
            <a:r>
              <a:rPr lang="en-US" altLang="ko-KR" sz="1600" b="1" dirty="0"/>
              <a:t>Enhance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B3A37-9D69-403F-9298-32EE169F3A18}"/>
              </a:ext>
            </a:extLst>
          </p:cNvPr>
          <p:cNvSpPr txBox="1"/>
          <p:nvPr/>
        </p:nvSpPr>
        <p:spPr>
          <a:xfrm>
            <a:off x="8519215" y="1706831"/>
            <a:ext cx="2520962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ON: </a:t>
            </a:r>
            <a:r>
              <a:rPr lang="ko-KR" altLang="en-US" sz="1600" b="1" dirty="0"/>
              <a:t>외부</a:t>
            </a:r>
            <a:r>
              <a:rPr lang="en-US" altLang="ko-KR" sz="1600" b="1" dirty="0"/>
              <a:t>  Non-Enhance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9ABE85-C0D8-4C48-9008-25D7C6F9554F}"/>
              </a:ext>
            </a:extLst>
          </p:cNvPr>
          <p:cNvSpPr txBox="1"/>
          <p:nvPr/>
        </p:nvSpPr>
        <p:spPr>
          <a:xfrm>
            <a:off x="5437449" y="1706831"/>
            <a:ext cx="2416765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IN: AMC Non-Enhance</a:t>
            </a:r>
          </a:p>
        </p:txBody>
      </p:sp>
    </p:spTree>
    <p:extLst>
      <p:ext uri="{BB962C8B-B14F-4D97-AF65-F5344CB8AC3E}">
        <p14:creationId xmlns:p14="http://schemas.microsoft.com/office/powerpoint/2010/main" val="844724690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Issue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EFE68-57E2-4C47-B398-F8D53A8952DB}"/>
              </a:ext>
            </a:extLst>
          </p:cNvPr>
          <p:cNvSpPr txBox="1"/>
          <p:nvPr/>
        </p:nvSpPr>
        <p:spPr>
          <a:xfrm>
            <a:off x="329567" y="982482"/>
            <a:ext cx="9132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5640" y="957270"/>
            <a:ext cx="1202015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j-ea"/>
                <a:ea typeface="+mj-ea"/>
              </a:rPr>
              <a:t>Problems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1500" b="1" dirty="0">
                <a:latin typeface="+mj-ea"/>
                <a:ea typeface="+mj-ea"/>
              </a:rPr>
              <a:t>외부 병원의 </a:t>
            </a:r>
            <a:r>
              <a:rPr lang="en-US" altLang="ko-KR" sz="1500" b="1" dirty="0">
                <a:latin typeface="+mj-ea"/>
                <a:ea typeface="+mj-ea"/>
              </a:rPr>
              <a:t>Imbalance</a:t>
            </a:r>
          </a:p>
          <a:p>
            <a:pPr marL="342900" indent="-342900">
              <a:buAutoNum type="arabicPeriod"/>
            </a:pPr>
            <a:endParaRPr lang="en-US" altLang="ko-KR" sz="1500" b="1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ko-KR" altLang="en-US" sz="1500" b="1" dirty="0">
                <a:latin typeface="+mj-ea"/>
                <a:ea typeface="+mj-ea"/>
              </a:rPr>
              <a:t>환자 별 다른 </a:t>
            </a:r>
            <a:r>
              <a:rPr lang="en-US" altLang="ko-KR" sz="1500" b="1" dirty="0">
                <a:latin typeface="+mj-ea"/>
                <a:ea typeface="+mj-ea"/>
              </a:rPr>
              <a:t>slice </a:t>
            </a:r>
            <a:r>
              <a:rPr lang="ko-KR" altLang="en-US" sz="1500" b="1" dirty="0">
                <a:latin typeface="+mj-ea"/>
                <a:ea typeface="+mj-ea"/>
              </a:rPr>
              <a:t>개수</a:t>
            </a:r>
            <a:endParaRPr lang="en-US" altLang="ko-KR" sz="1500" b="1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1500" b="1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r>
              <a:rPr lang="en-US" altLang="ko-KR" sz="1500" b="1" dirty="0">
                <a:latin typeface="+mj-ea"/>
                <a:ea typeface="+mj-ea"/>
              </a:rPr>
              <a:t>Task Plan</a:t>
            </a:r>
            <a:r>
              <a:rPr lang="ko-KR" altLang="en-US" sz="1500" b="1" dirty="0">
                <a:latin typeface="+mj-ea"/>
                <a:ea typeface="+mj-ea"/>
              </a:rPr>
              <a:t> </a:t>
            </a:r>
            <a:endParaRPr lang="en-US" altLang="ko-KR" sz="1500" b="1" dirty="0">
              <a:latin typeface="+mj-ea"/>
              <a:ea typeface="+mj-ea"/>
            </a:endParaRPr>
          </a:p>
          <a:p>
            <a:pPr marL="342900" indent="-342900">
              <a:buAutoNum type="arabicPeriod"/>
            </a:pPr>
            <a:endParaRPr lang="en-US" altLang="ko-KR" sz="1500" b="1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500" b="1" dirty="0" err="1">
                <a:latin typeface="+mj-ea"/>
                <a:ea typeface="+mj-ea"/>
              </a:rPr>
              <a:t>CycleGAN</a:t>
            </a:r>
            <a:endParaRPr lang="en-US" altLang="ko-KR" sz="1500" b="1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lang="en-US" altLang="ko-KR" sz="1500" b="1" dirty="0" err="1">
                <a:latin typeface="+mj-ea"/>
                <a:ea typeface="+mj-ea"/>
              </a:rPr>
              <a:t>StarGAN</a:t>
            </a:r>
            <a:endParaRPr lang="en-US" altLang="ko-KR" sz="1500" b="1" dirty="0">
              <a:latin typeface="+mj-ea"/>
              <a:ea typeface="+mj-ea"/>
            </a:endParaRPr>
          </a:p>
          <a:p>
            <a:pPr marL="228600" indent="-228600">
              <a:buAutoNum type="arabicPeriod"/>
            </a:pPr>
            <a:endParaRPr lang="en-US" altLang="ko-KR" sz="1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207105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CT Standardization Task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/>
        </p:nvGraphicFramePr>
        <p:xfrm>
          <a:off x="1381125" y="1331304"/>
          <a:ext cx="2676525" cy="483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25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</a:tblGrid>
              <a:tr h="406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Standardization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Manufacturer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Gender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Patient 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84880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Convolution Kernel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Software Versions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296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Filter Type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83742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Slice Thickness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Interval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24285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Pixel Spacing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2643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Enhance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68899"/>
                  </a:ext>
                </a:extLst>
              </a:tr>
            </a:tbl>
          </a:graphicData>
        </a:graphic>
      </p:graphicFrame>
      <p:sp>
        <p:nvSpPr>
          <p:cNvPr id="2" name="액자 1"/>
          <p:cNvSpPr/>
          <p:nvPr/>
        </p:nvSpPr>
        <p:spPr>
          <a:xfrm>
            <a:off x="1381125" y="1714500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1381124" y="3070714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1381124" y="4388225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1381123" y="5248536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343400" y="1843087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19079" y="1789210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Deep Learning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019079" y="3145425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Deep Learning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019079" y="4462936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Interpolation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019079" y="5302411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trike="sngStrike" dirty="0"/>
              <a:t>Interpolation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4343400" y="3199300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4347865" y="4516811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4343399" y="5302411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601024"/>
              </p:ext>
            </p:extLst>
          </p:nvPr>
        </p:nvGraphicFramePr>
        <p:xfrm>
          <a:off x="8229601" y="1331304"/>
          <a:ext cx="3017756" cy="483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7756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</a:tblGrid>
              <a:tr h="406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Target</a:t>
                      </a:r>
                      <a:r>
                        <a:rPr lang="en-US" altLang="ko-KR" sz="16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 Protocol (One way)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Manufacturer: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SIEMENS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Gender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Patient 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84880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Convolution Kernel: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B30f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Software Versions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296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Filter Type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83742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Slice Thickness: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3mm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Interval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24285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Pixel Spacing: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mean?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2643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Enhance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68899"/>
                  </a:ext>
                </a:extLst>
              </a:tr>
            </a:tbl>
          </a:graphicData>
        </a:graphic>
      </p:graphicFrame>
      <p:sp>
        <p:nvSpPr>
          <p:cNvPr id="40" name="액자 39"/>
          <p:cNvSpPr/>
          <p:nvPr/>
        </p:nvSpPr>
        <p:spPr>
          <a:xfrm>
            <a:off x="8229600" y="1714500"/>
            <a:ext cx="3017759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액자 41"/>
          <p:cNvSpPr/>
          <p:nvPr/>
        </p:nvSpPr>
        <p:spPr>
          <a:xfrm>
            <a:off x="8229599" y="3070714"/>
            <a:ext cx="3017759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8229599" y="4388225"/>
            <a:ext cx="3017759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8229598" y="5248536"/>
            <a:ext cx="3017759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8034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5" grpId="0" animBg="1"/>
      <p:bldP spid="30" grpId="0" animBg="1"/>
      <p:bldP spid="40" grpId="0" animBg="1"/>
      <p:bldP spid="42" grpId="0" animBg="1"/>
      <p:bldP spid="43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77223C6-86C6-4363-8B94-15A2C5E2AD99}"/>
              </a:ext>
            </a:extLst>
          </p:cNvPr>
          <p:cNvSpPr txBox="1"/>
          <p:nvPr/>
        </p:nvSpPr>
        <p:spPr>
          <a:xfrm>
            <a:off x="146027" y="2875002"/>
            <a:ext cx="11487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/>
              <a:t>Thank You!</a:t>
            </a:r>
            <a:endParaRPr lang="ko-KR" altLang="en-US" sz="5400" b="1" dirty="0"/>
          </a:p>
        </p:txBody>
      </p:sp>
      <p:pic>
        <p:nvPicPr>
          <p:cNvPr id="17" name="그림 16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21B8D85F-EE3D-4D34-AAD2-FF61A55B67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9156" y="6499624"/>
            <a:ext cx="1014021" cy="280268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6EE02E0E-946C-439C-8C12-9F140079F2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3239" y="6514701"/>
            <a:ext cx="1150361" cy="2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05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12225452" cy="954995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</a:rPr>
              <a:t>2021-09-27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7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 err="1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StarGAN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9861EB-C1D5-41EB-BF08-4168B912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434" y="1950820"/>
            <a:ext cx="5909132" cy="32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7309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 err="1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StarGAN</a:t>
            </a: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 V1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7A78922-F36F-42A8-A481-D64DE202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34" y="2279205"/>
            <a:ext cx="7826949" cy="29512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6D8866-97DE-4EA0-9948-F369E01B7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613" y="2063032"/>
            <a:ext cx="3822953" cy="338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5349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12225452" cy="954995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ko-KR" sz="3600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Exploratory Data Analysis [EDA]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43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 err="1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StarGAN</a:t>
            </a: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 V2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3398DB-F72E-4C7B-BD7C-2DEFABA6C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73" y="2258243"/>
            <a:ext cx="7800914" cy="32498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9A0C13-4A36-4B9C-B8C9-E86C6F0A3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13" y="2522130"/>
            <a:ext cx="3730488" cy="27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1315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 err="1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StarGAN</a:t>
            </a: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 V1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EFE5D0-04B5-49D0-8B8C-205E6CD9C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40" y="763658"/>
            <a:ext cx="6249268" cy="605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6429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CT Standardization Enhance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graphicFrame>
        <p:nvGraphicFramePr>
          <p:cNvPr id="39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632612"/>
              </p:ext>
            </p:extLst>
          </p:nvPr>
        </p:nvGraphicFramePr>
        <p:xfrm>
          <a:off x="205165" y="1128249"/>
          <a:ext cx="2421314" cy="1681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657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210657">
                  <a:extLst>
                    <a:ext uri="{9D8B030D-6E8A-4147-A177-3AD203B41FA5}">
                      <a16:colId xmlns:a16="http://schemas.microsoft.com/office/drawing/2014/main" val="615401045"/>
                    </a:ext>
                  </a:extLst>
                </a:gridCol>
              </a:tblGrid>
              <a:tr h="394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SIEMENS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572 </a:t>
                      </a:r>
                      <a:r>
                        <a:rPr lang="en-US" altLang="ko-KR" sz="1600"/>
                        <a:t>(571)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B50f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380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B31f+B30f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30+22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B70f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772475"/>
                  </a:ext>
                </a:extLst>
              </a:tr>
            </a:tbl>
          </a:graphicData>
        </a:graphic>
      </p:graphicFrame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227AC066-6853-49A3-920A-D99C4E8CA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588470"/>
              </p:ext>
            </p:extLst>
          </p:nvPr>
        </p:nvGraphicFramePr>
        <p:xfrm>
          <a:off x="6363223" y="1128248"/>
          <a:ext cx="2421314" cy="1681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657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210657">
                  <a:extLst>
                    <a:ext uri="{9D8B030D-6E8A-4147-A177-3AD203B41FA5}">
                      <a16:colId xmlns:a16="http://schemas.microsoft.com/office/drawing/2014/main" val="1943390993"/>
                    </a:ext>
                  </a:extLst>
                </a:gridCol>
              </a:tblGrid>
              <a:tr h="394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Philips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YA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YC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3519"/>
                  </a:ext>
                </a:extLst>
              </a:tr>
            </a:tbl>
          </a:graphicData>
        </a:graphic>
      </p:graphicFrame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id="{24131D0F-0339-467F-86D3-3FB3488F1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394253"/>
              </p:ext>
            </p:extLst>
          </p:nvPr>
        </p:nvGraphicFramePr>
        <p:xfrm>
          <a:off x="9442252" y="1128248"/>
          <a:ext cx="2421314" cy="1681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657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210657">
                  <a:extLst>
                    <a:ext uri="{9D8B030D-6E8A-4147-A177-3AD203B41FA5}">
                      <a16:colId xmlns:a16="http://schemas.microsoft.com/office/drawing/2014/main" val="822246129"/>
                    </a:ext>
                  </a:extLst>
                </a:gridCol>
              </a:tblGrid>
              <a:tr h="394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TOSHIBA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FC08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FC04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81396"/>
                  </a:ext>
                </a:extLst>
              </a:tr>
            </a:tbl>
          </a:graphicData>
        </a:graphic>
      </p:graphicFrame>
      <p:graphicFrame>
        <p:nvGraphicFramePr>
          <p:cNvPr id="28" name="표 21">
            <a:extLst>
              <a:ext uri="{FF2B5EF4-FFF2-40B4-BE49-F238E27FC236}">
                <a16:creationId xmlns:a16="http://schemas.microsoft.com/office/drawing/2014/main" id="{6CB51921-AF98-4FA9-A8A7-E778E6AB4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40932"/>
              </p:ext>
            </p:extLst>
          </p:nvPr>
        </p:nvGraphicFramePr>
        <p:xfrm>
          <a:off x="3284194" y="1128248"/>
          <a:ext cx="2421314" cy="1681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657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210657">
                  <a:extLst>
                    <a:ext uri="{9D8B030D-6E8A-4147-A177-3AD203B41FA5}">
                      <a16:colId xmlns:a16="http://schemas.microsoft.com/office/drawing/2014/main" val="2413341434"/>
                    </a:ext>
                  </a:extLst>
                </a:gridCol>
              </a:tblGrid>
              <a:tr h="3942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GE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269 (267)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STANDARD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DETAIL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CHST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54E1BB5-5B25-4619-B2E7-86408756641C}"/>
              </a:ext>
            </a:extLst>
          </p:cNvPr>
          <p:cNvSpPr txBox="1"/>
          <p:nvPr/>
        </p:nvSpPr>
        <p:spPr>
          <a:xfrm>
            <a:off x="205165" y="3429000"/>
            <a:ext cx="61523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4</a:t>
            </a:r>
            <a:r>
              <a:rPr lang="ko-KR" altLang="en-US" sz="1600" b="1" dirty="0"/>
              <a:t>개의 데이터셋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데이터 셋마다 </a:t>
            </a:r>
            <a:r>
              <a:rPr lang="en-US" altLang="ko-KR" sz="1600" b="1" dirty="0"/>
              <a:t>multi-domain 3</a:t>
            </a:r>
            <a:r>
              <a:rPr lang="ko-KR" altLang="en-US" sz="1600" b="1" dirty="0"/>
              <a:t>개씩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8C9B29C-FB43-40EB-9D7C-F9BBB65866FB}"/>
              </a:ext>
            </a:extLst>
          </p:cNvPr>
          <p:cNvSpPr/>
          <p:nvPr/>
        </p:nvSpPr>
        <p:spPr>
          <a:xfrm>
            <a:off x="7102918" y="3917669"/>
            <a:ext cx="1005758" cy="4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0 1 0</a:t>
            </a:r>
            <a:endParaRPr lang="ko-KR" altLang="en-US" sz="1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83C6E05-A241-458B-AB73-7C7871C7C186}"/>
              </a:ext>
            </a:extLst>
          </p:cNvPr>
          <p:cNvSpPr/>
          <p:nvPr/>
        </p:nvSpPr>
        <p:spPr>
          <a:xfrm>
            <a:off x="7102918" y="4467634"/>
            <a:ext cx="1005758" cy="4207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0 0 1</a:t>
            </a:r>
            <a:endParaRPr lang="ko-KR" altLang="en-US" sz="18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D8ED23-98B9-48B2-A1D1-2967C758E8E4}"/>
              </a:ext>
            </a:extLst>
          </p:cNvPr>
          <p:cNvSpPr/>
          <p:nvPr/>
        </p:nvSpPr>
        <p:spPr>
          <a:xfrm>
            <a:off x="7102918" y="5017599"/>
            <a:ext cx="1005758" cy="4207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1 0 0</a:t>
            </a:r>
            <a:endParaRPr lang="ko-KR" altLang="en-US" sz="1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80B7687-E298-481E-886C-E3DC15C5CD02}"/>
              </a:ext>
            </a:extLst>
          </p:cNvPr>
          <p:cNvSpPr/>
          <p:nvPr/>
        </p:nvSpPr>
        <p:spPr>
          <a:xfrm>
            <a:off x="7102917" y="5541060"/>
            <a:ext cx="1005758" cy="42074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1 0 0</a:t>
            </a:r>
            <a:endParaRPr lang="ko-KR" altLang="en-US" sz="18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EC4866-1B26-4D22-8DF6-4E5C8B35644E}"/>
              </a:ext>
            </a:extLst>
          </p:cNvPr>
          <p:cNvSpPr/>
          <p:nvPr/>
        </p:nvSpPr>
        <p:spPr>
          <a:xfrm>
            <a:off x="7013465" y="6064521"/>
            <a:ext cx="1206193" cy="42074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0 1 0 0</a:t>
            </a:r>
            <a:endParaRPr lang="ko-KR" alt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C532F-90BE-4D84-BD2C-CCA9909E13D6}"/>
              </a:ext>
            </a:extLst>
          </p:cNvPr>
          <p:cNvSpPr txBox="1"/>
          <p:nvPr/>
        </p:nvSpPr>
        <p:spPr>
          <a:xfrm>
            <a:off x="5896724" y="3954612"/>
            <a:ext cx="1206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SIEMENS 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1EC50-EA31-42F4-82CD-CCE7D3100491}"/>
              </a:ext>
            </a:extLst>
          </p:cNvPr>
          <p:cNvSpPr txBox="1"/>
          <p:nvPr/>
        </p:nvSpPr>
        <p:spPr>
          <a:xfrm>
            <a:off x="6410368" y="4504577"/>
            <a:ext cx="1206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GE 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4F335-7DE4-44FA-B4E2-474E69F4CA64}"/>
              </a:ext>
            </a:extLst>
          </p:cNvPr>
          <p:cNvSpPr txBox="1"/>
          <p:nvPr/>
        </p:nvSpPr>
        <p:spPr>
          <a:xfrm>
            <a:off x="6135262" y="5060144"/>
            <a:ext cx="1206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Philips 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F093-E31B-4262-B6D5-10D8BDE8ABD7}"/>
              </a:ext>
            </a:extLst>
          </p:cNvPr>
          <p:cNvSpPr txBox="1"/>
          <p:nvPr/>
        </p:nvSpPr>
        <p:spPr>
          <a:xfrm>
            <a:off x="5903100" y="5576566"/>
            <a:ext cx="1206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TOSHIBA 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253B7-6912-4915-9215-0AA7339A9A89}"/>
              </a:ext>
            </a:extLst>
          </p:cNvPr>
          <p:cNvSpPr txBox="1"/>
          <p:nvPr/>
        </p:nvSpPr>
        <p:spPr>
          <a:xfrm>
            <a:off x="6184957" y="6078434"/>
            <a:ext cx="1206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DATA :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38B3360-67DA-425D-BDEF-EBA8A7EDF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46" y="5151168"/>
            <a:ext cx="1783168" cy="14228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498716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CT Standardization Task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/>
        </p:nvGraphicFramePr>
        <p:xfrm>
          <a:off x="1381125" y="1331304"/>
          <a:ext cx="2676525" cy="483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25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</a:tblGrid>
              <a:tr h="406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Standardization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Manufacturer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Gender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Patient 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84880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Convolution Kernel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Software Versions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296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Filter Type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83742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Slice Thickness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Interval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24285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Pixel Spacing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2643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Enhance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68899"/>
                  </a:ext>
                </a:extLst>
              </a:tr>
            </a:tbl>
          </a:graphicData>
        </a:graphic>
      </p:graphicFrame>
      <p:sp>
        <p:nvSpPr>
          <p:cNvPr id="2" name="액자 1"/>
          <p:cNvSpPr/>
          <p:nvPr/>
        </p:nvSpPr>
        <p:spPr>
          <a:xfrm>
            <a:off x="1381125" y="1714500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1381124" y="3070714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1381124" y="4388225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1381123" y="5248536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343400" y="1843087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19079" y="1789210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Deep Learning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019079" y="3145425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Deep Learning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019079" y="4462936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Interpolation</a:t>
            </a:r>
          </a:p>
          <a:p>
            <a:r>
              <a:rPr lang="en-US" altLang="ko-KR" b="1" dirty="0"/>
              <a:t>Only Z-wise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019079" y="5302411"/>
            <a:ext cx="731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Ignore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4343400" y="3199300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4347865" y="4516811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4343399" y="5302411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85093"/>
              </p:ext>
            </p:extLst>
          </p:nvPr>
        </p:nvGraphicFramePr>
        <p:xfrm>
          <a:off x="8229601" y="1331304"/>
          <a:ext cx="3017756" cy="483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7756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</a:tblGrid>
              <a:tr h="406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Target</a:t>
                      </a:r>
                      <a:r>
                        <a:rPr lang="en-US" altLang="ko-KR" sz="16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 Protocol (One way)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Manufacturer: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SIEMENS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Gender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Patient 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84880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Convolution Kernel: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B30f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Software Versions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296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Filter Type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83742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Slice Thickness: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3mm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Interval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24285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Pixel Spacing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2643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Enhance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68899"/>
                  </a:ext>
                </a:extLst>
              </a:tr>
            </a:tbl>
          </a:graphicData>
        </a:graphic>
      </p:graphicFrame>
      <p:sp>
        <p:nvSpPr>
          <p:cNvPr id="40" name="액자 39"/>
          <p:cNvSpPr/>
          <p:nvPr/>
        </p:nvSpPr>
        <p:spPr>
          <a:xfrm>
            <a:off x="8229600" y="1714500"/>
            <a:ext cx="3017759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액자 41"/>
          <p:cNvSpPr/>
          <p:nvPr/>
        </p:nvSpPr>
        <p:spPr>
          <a:xfrm>
            <a:off x="8229599" y="3070714"/>
            <a:ext cx="3017759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096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5" grpId="0" animBg="1"/>
      <p:bldP spid="30" grpId="0" animBg="1"/>
      <p:bldP spid="40" grpId="0" animBg="1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12225452" cy="1580234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</a:rPr>
              <a:t>2021-10-23</a:t>
            </a:r>
          </a:p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[</a:t>
            </a:r>
            <a:r>
              <a:rPr lang="en-US" altLang="ko-KR" sz="2800" b="1" dirty="0" err="1">
                <a:solidFill>
                  <a:schemeClr val="accent1"/>
                </a:solidFill>
              </a:rPr>
              <a:t>StarGAN</a:t>
            </a:r>
            <a:r>
              <a:rPr lang="ko-KR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ko-KR" sz="2800" b="1" dirty="0">
                <a:solidFill>
                  <a:schemeClr val="accent1"/>
                </a:solidFill>
              </a:rPr>
              <a:t>Implementation]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266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CT Standardization Enhance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graphicFrame>
        <p:nvGraphicFramePr>
          <p:cNvPr id="39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/>
        </p:nvGraphicFramePr>
        <p:xfrm>
          <a:off x="205165" y="1128249"/>
          <a:ext cx="2421314" cy="1681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657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210657">
                  <a:extLst>
                    <a:ext uri="{9D8B030D-6E8A-4147-A177-3AD203B41FA5}">
                      <a16:colId xmlns:a16="http://schemas.microsoft.com/office/drawing/2014/main" val="615401045"/>
                    </a:ext>
                  </a:extLst>
                </a:gridCol>
              </a:tblGrid>
              <a:tr h="394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SIEMENS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572 </a:t>
                      </a:r>
                      <a:r>
                        <a:rPr lang="en-US" altLang="ko-KR" sz="1600"/>
                        <a:t>(571)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B50f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380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B31f+B30f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30+22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B70f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772475"/>
                  </a:ext>
                </a:extLst>
              </a:tr>
            </a:tbl>
          </a:graphicData>
        </a:graphic>
      </p:graphicFrame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227AC066-6853-49A3-920A-D99C4E8CA827}"/>
              </a:ext>
            </a:extLst>
          </p:cNvPr>
          <p:cNvGraphicFramePr>
            <a:graphicFrameLocks noGrp="1"/>
          </p:cNvGraphicFramePr>
          <p:nvPr/>
        </p:nvGraphicFramePr>
        <p:xfrm>
          <a:off x="6363223" y="1128248"/>
          <a:ext cx="2421314" cy="1681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657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210657">
                  <a:extLst>
                    <a:ext uri="{9D8B030D-6E8A-4147-A177-3AD203B41FA5}">
                      <a16:colId xmlns:a16="http://schemas.microsoft.com/office/drawing/2014/main" val="1943390993"/>
                    </a:ext>
                  </a:extLst>
                </a:gridCol>
              </a:tblGrid>
              <a:tr h="394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Philips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YA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YC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3519"/>
                  </a:ext>
                </a:extLst>
              </a:tr>
            </a:tbl>
          </a:graphicData>
        </a:graphic>
      </p:graphicFrame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id="{24131D0F-0339-467F-86D3-3FB3488F1DED}"/>
              </a:ext>
            </a:extLst>
          </p:cNvPr>
          <p:cNvGraphicFramePr>
            <a:graphicFrameLocks noGrp="1"/>
          </p:cNvGraphicFramePr>
          <p:nvPr/>
        </p:nvGraphicFramePr>
        <p:xfrm>
          <a:off x="9442252" y="1128248"/>
          <a:ext cx="2421314" cy="1681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657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210657">
                  <a:extLst>
                    <a:ext uri="{9D8B030D-6E8A-4147-A177-3AD203B41FA5}">
                      <a16:colId xmlns:a16="http://schemas.microsoft.com/office/drawing/2014/main" val="822246129"/>
                    </a:ext>
                  </a:extLst>
                </a:gridCol>
              </a:tblGrid>
              <a:tr h="394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TOSHIBA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55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FC08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FC04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81396"/>
                  </a:ext>
                </a:extLst>
              </a:tr>
            </a:tbl>
          </a:graphicData>
        </a:graphic>
      </p:graphicFrame>
      <p:graphicFrame>
        <p:nvGraphicFramePr>
          <p:cNvPr id="28" name="표 21">
            <a:extLst>
              <a:ext uri="{FF2B5EF4-FFF2-40B4-BE49-F238E27FC236}">
                <a16:creationId xmlns:a16="http://schemas.microsoft.com/office/drawing/2014/main" id="{6CB51921-AF98-4FA9-A8A7-E778E6AB4AA2}"/>
              </a:ext>
            </a:extLst>
          </p:cNvPr>
          <p:cNvGraphicFramePr>
            <a:graphicFrameLocks noGrp="1"/>
          </p:cNvGraphicFramePr>
          <p:nvPr/>
        </p:nvGraphicFramePr>
        <p:xfrm>
          <a:off x="3284194" y="1128248"/>
          <a:ext cx="2421314" cy="1681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657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210657">
                  <a:extLst>
                    <a:ext uri="{9D8B030D-6E8A-4147-A177-3AD203B41FA5}">
                      <a16:colId xmlns:a16="http://schemas.microsoft.com/office/drawing/2014/main" val="2413341434"/>
                    </a:ext>
                  </a:extLst>
                </a:gridCol>
              </a:tblGrid>
              <a:tr h="3942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GE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269 (267)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STANDARD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DETAIL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68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2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CHST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54E1BB5-5B25-4619-B2E7-86408756641C}"/>
              </a:ext>
            </a:extLst>
          </p:cNvPr>
          <p:cNvSpPr txBox="1"/>
          <p:nvPr/>
        </p:nvSpPr>
        <p:spPr>
          <a:xfrm>
            <a:off x="205165" y="3429000"/>
            <a:ext cx="61523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4</a:t>
            </a:r>
            <a:r>
              <a:rPr lang="ko-KR" altLang="en-US" sz="1600" b="1" dirty="0"/>
              <a:t>개의 데이터셋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데이터 셋마다 </a:t>
            </a:r>
            <a:r>
              <a:rPr lang="en-US" altLang="ko-KR" sz="1600" b="1" dirty="0"/>
              <a:t>multi-domain 3</a:t>
            </a:r>
            <a:r>
              <a:rPr lang="ko-KR" altLang="en-US" sz="1600" b="1" dirty="0"/>
              <a:t>개씩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8C9B29C-FB43-40EB-9D7C-F9BBB65866FB}"/>
              </a:ext>
            </a:extLst>
          </p:cNvPr>
          <p:cNvSpPr/>
          <p:nvPr/>
        </p:nvSpPr>
        <p:spPr>
          <a:xfrm>
            <a:off x="7102918" y="3917669"/>
            <a:ext cx="1005758" cy="420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0 1 0</a:t>
            </a:r>
            <a:endParaRPr lang="ko-KR" altLang="en-US" sz="1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83C6E05-A241-458B-AB73-7C7871C7C186}"/>
              </a:ext>
            </a:extLst>
          </p:cNvPr>
          <p:cNvSpPr/>
          <p:nvPr/>
        </p:nvSpPr>
        <p:spPr>
          <a:xfrm>
            <a:off x="7102918" y="4467634"/>
            <a:ext cx="1005758" cy="4207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0 0 1</a:t>
            </a:r>
            <a:endParaRPr lang="ko-KR" altLang="en-US" sz="18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5D8ED23-98B9-48B2-A1D1-2967C758E8E4}"/>
              </a:ext>
            </a:extLst>
          </p:cNvPr>
          <p:cNvSpPr/>
          <p:nvPr/>
        </p:nvSpPr>
        <p:spPr>
          <a:xfrm>
            <a:off x="7102918" y="5017599"/>
            <a:ext cx="1005758" cy="4207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1 0 0</a:t>
            </a:r>
            <a:endParaRPr lang="ko-KR" altLang="en-US" sz="1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80B7687-E298-481E-886C-E3DC15C5CD02}"/>
              </a:ext>
            </a:extLst>
          </p:cNvPr>
          <p:cNvSpPr/>
          <p:nvPr/>
        </p:nvSpPr>
        <p:spPr>
          <a:xfrm>
            <a:off x="7102917" y="5541060"/>
            <a:ext cx="1005758" cy="42074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1 0 0</a:t>
            </a:r>
            <a:endParaRPr lang="ko-KR" altLang="en-US" sz="18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EC4866-1B26-4D22-8DF6-4E5C8B35644E}"/>
              </a:ext>
            </a:extLst>
          </p:cNvPr>
          <p:cNvSpPr/>
          <p:nvPr/>
        </p:nvSpPr>
        <p:spPr>
          <a:xfrm>
            <a:off x="7013465" y="6064521"/>
            <a:ext cx="1206193" cy="42074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0 1 0 0</a:t>
            </a:r>
            <a:endParaRPr lang="ko-KR" alt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C532F-90BE-4D84-BD2C-CCA9909E13D6}"/>
              </a:ext>
            </a:extLst>
          </p:cNvPr>
          <p:cNvSpPr txBox="1"/>
          <p:nvPr/>
        </p:nvSpPr>
        <p:spPr>
          <a:xfrm>
            <a:off x="5896724" y="3954612"/>
            <a:ext cx="1206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SIEMENS 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1EC50-EA31-42F4-82CD-CCE7D3100491}"/>
              </a:ext>
            </a:extLst>
          </p:cNvPr>
          <p:cNvSpPr txBox="1"/>
          <p:nvPr/>
        </p:nvSpPr>
        <p:spPr>
          <a:xfrm>
            <a:off x="6410368" y="4504577"/>
            <a:ext cx="1206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GE 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E4F335-7DE4-44FA-B4E2-474E69F4CA64}"/>
              </a:ext>
            </a:extLst>
          </p:cNvPr>
          <p:cNvSpPr txBox="1"/>
          <p:nvPr/>
        </p:nvSpPr>
        <p:spPr>
          <a:xfrm>
            <a:off x="6135262" y="5060144"/>
            <a:ext cx="1206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Philips :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7FF093-E31B-4262-B6D5-10D8BDE8ABD7}"/>
              </a:ext>
            </a:extLst>
          </p:cNvPr>
          <p:cNvSpPr txBox="1"/>
          <p:nvPr/>
        </p:nvSpPr>
        <p:spPr>
          <a:xfrm>
            <a:off x="5903100" y="5576566"/>
            <a:ext cx="1206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TOSHIBA 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253B7-6912-4915-9215-0AA7339A9A89}"/>
              </a:ext>
            </a:extLst>
          </p:cNvPr>
          <p:cNvSpPr txBox="1"/>
          <p:nvPr/>
        </p:nvSpPr>
        <p:spPr>
          <a:xfrm>
            <a:off x="6184957" y="6078434"/>
            <a:ext cx="12061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DATA :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38B3360-67DA-425D-BDEF-EBA8A7EDF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46" y="5151168"/>
            <a:ext cx="1783168" cy="14228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012991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EFE5D0-04B5-49D0-8B8C-205E6CD9C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1"/>
          <a:stretch/>
        </p:blipFill>
        <p:spPr>
          <a:xfrm>
            <a:off x="710667" y="701610"/>
            <a:ext cx="10917915" cy="615639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249F84-F4A5-4D99-9E19-A67FB5D38702}"/>
              </a:ext>
            </a:extLst>
          </p:cNvPr>
          <p:cNvGrpSpPr/>
          <p:nvPr/>
        </p:nvGrpSpPr>
        <p:grpSpPr>
          <a:xfrm>
            <a:off x="1246563" y="80899"/>
            <a:ext cx="10041923" cy="571599"/>
            <a:chOff x="1246563" y="80899"/>
            <a:chExt cx="10041923" cy="57159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BB4F3CB-3C71-462E-AE0C-530099554038}"/>
                </a:ext>
              </a:extLst>
            </p:cNvPr>
            <p:cNvSpPr/>
            <p:nvPr/>
          </p:nvSpPr>
          <p:spPr>
            <a:xfrm>
              <a:off x="1246563" y="400631"/>
              <a:ext cx="1546994" cy="24938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B30f / B50f / B70f</a:t>
              </a:r>
              <a:endParaRPr lang="ko-KR" altLang="en-US" sz="12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ABF2AB-0A67-4C16-BA68-495627DF11EB}"/>
                </a:ext>
              </a:extLst>
            </p:cNvPr>
            <p:cNvSpPr txBox="1"/>
            <p:nvPr/>
          </p:nvSpPr>
          <p:spPr>
            <a:xfrm>
              <a:off x="1364072" y="94495"/>
              <a:ext cx="13578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SIMENSE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75AFC6A-F9D7-40C6-8B3F-03DF08534B4E}"/>
                </a:ext>
              </a:extLst>
            </p:cNvPr>
            <p:cNvSpPr/>
            <p:nvPr/>
          </p:nvSpPr>
          <p:spPr>
            <a:xfrm>
              <a:off x="2844268" y="400631"/>
              <a:ext cx="1926396" cy="24938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/>
                <a:t>STANDARD / CHST / DETAIL</a:t>
              </a:r>
              <a:endParaRPr lang="ko-KR" altLang="en-US" sz="9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75253-67E4-4090-9A8A-C1436B50B368}"/>
                </a:ext>
              </a:extLst>
            </p:cNvPr>
            <p:cNvSpPr txBox="1"/>
            <p:nvPr/>
          </p:nvSpPr>
          <p:spPr>
            <a:xfrm>
              <a:off x="3120941" y="94495"/>
              <a:ext cx="13578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GE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5EA54DC-5242-4562-866D-8206807C1858}"/>
                </a:ext>
              </a:extLst>
            </p:cNvPr>
            <p:cNvSpPr/>
            <p:nvPr/>
          </p:nvSpPr>
          <p:spPr>
            <a:xfrm>
              <a:off x="4807987" y="403116"/>
              <a:ext cx="1049953" cy="24938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YA / YC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FE1263-10CE-4E5A-86E7-8732BD5F02BA}"/>
                </a:ext>
              </a:extLst>
            </p:cNvPr>
            <p:cNvSpPr txBox="1"/>
            <p:nvPr/>
          </p:nvSpPr>
          <p:spPr>
            <a:xfrm>
              <a:off x="4731295" y="94495"/>
              <a:ext cx="13578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/>
                <a:t>Philips</a:t>
              </a:r>
              <a:endParaRPr lang="en-US" altLang="ko-KR" b="1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BC22EAB-B8F6-4B3C-A918-7B18721C1C64}"/>
                </a:ext>
              </a:extLst>
            </p:cNvPr>
            <p:cNvSpPr/>
            <p:nvPr/>
          </p:nvSpPr>
          <p:spPr>
            <a:xfrm>
              <a:off x="5900434" y="402272"/>
              <a:ext cx="1333779" cy="24938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FC04 / FC08</a:t>
              </a:r>
              <a:endParaRPr lang="ko-KR" altLang="en-US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F8B8F3-E931-4245-A964-727D2D215DE5}"/>
                </a:ext>
              </a:extLst>
            </p:cNvPr>
            <p:cNvSpPr txBox="1"/>
            <p:nvPr/>
          </p:nvSpPr>
          <p:spPr>
            <a:xfrm>
              <a:off x="5888420" y="87697"/>
              <a:ext cx="13578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i="0" u="none" strike="noStrike" cap="none" dirty="0">
                  <a:solidFill>
                    <a:schemeClr val="tx1"/>
                  </a:solidFill>
                  <a:latin typeface="+mj-ea"/>
                  <a:ea typeface="+mn-ea"/>
                  <a:cs typeface="+mn-cs"/>
                  <a:sym typeface="Arial"/>
                </a:rPr>
                <a:t>TOSHIBA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EDAAD82-8D7A-4A36-9DE0-ECCD82707B41}"/>
                </a:ext>
              </a:extLst>
            </p:cNvPr>
            <p:cNvSpPr/>
            <p:nvPr/>
          </p:nvSpPr>
          <p:spPr>
            <a:xfrm>
              <a:off x="7436644" y="395474"/>
              <a:ext cx="3851842" cy="249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SIMENSE / GE /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Philips / </a:t>
              </a:r>
              <a:r>
                <a:rPr lang="en-US" altLang="ko-KR" sz="1400" b="1" i="0" u="none" strike="noStrike" cap="none" dirty="0">
                  <a:solidFill>
                    <a:schemeClr val="bg1"/>
                  </a:solidFill>
                  <a:latin typeface="+mj-ea"/>
                  <a:ea typeface="+mn-ea"/>
                  <a:cs typeface="+mn-cs"/>
                  <a:sym typeface="Arial"/>
                </a:rPr>
                <a:t>TOSHIBA</a:t>
              </a:r>
              <a:r>
                <a:rPr lang="en-US" altLang="ko-KR" b="1" dirty="0"/>
                <a:t> </a:t>
              </a:r>
              <a:endParaRPr lang="ko-KR" alt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F54508-34EA-4EB2-B8F4-92CA1DAFF578}"/>
                </a:ext>
              </a:extLst>
            </p:cNvPr>
            <p:cNvSpPr txBox="1"/>
            <p:nvPr/>
          </p:nvSpPr>
          <p:spPr>
            <a:xfrm>
              <a:off x="8683660" y="80899"/>
              <a:ext cx="13578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i="0" u="none" strike="noStrike" cap="none" dirty="0">
                  <a:solidFill>
                    <a:schemeClr val="tx1"/>
                  </a:solidFill>
                  <a:latin typeface="+mj-ea"/>
                  <a:ea typeface="+mn-ea"/>
                  <a:cs typeface="+mn-cs"/>
                  <a:sym typeface="Arial"/>
                </a:rPr>
                <a:t>Mask vector</a:t>
              </a:r>
              <a:endParaRPr lang="en-US" altLang="ko-KR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1AAF3E8-4A19-49AE-AB19-4417AEAA234F}"/>
              </a:ext>
            </a:extLst>
          </p:cNvPr>
          <p:cNvSpPr/>
          <p:nvPr/>
        </p:nvSpPr>
        <p:spPr>
          <a:xfrm>
            <a:off x="1015999" y="1209964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F707AF3-4FF4-4254-A13A-CFC58D6C5A6B}"/>
              </a:ext>
            </a:extLst>
          </p:cNvPr>
          <p:cNvSpPr/>
          <p:nvPr/>
        </p:nvSpPr>
        <p:spPr>
          <a:xfrm>
            <a:off x="2517139" y="1209964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79B2A3-87D7-449A-8F0B-9DBF627D65ED}"/>
              </a:ext>
            </a:extLst>
          </p:cNvPr>
          <p:cNvSpPr/>
          <p:nvPr/>
        </p:nvSpPr>
        <p:spPr>
          <a:xfrm>
            <a:off x="1111249" y="4400839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8B7BBEB-AA0D-4F0F-9623-C097F7C1E896}"/>
              </a:ext>
            </a:extLst>
          </p:cNvPr>
          <p:cNvSpPr/>
          <p:nvPr/>
        </p:nvSpPr>
        <p:spPr>
          <a:xfrm>
            <a:off x="2574014" y="4400839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F875406-1C43-4B7A-8EBF-F1ED6D557DFA}"/>
              </a:ext>
            </a:extLst>
          </p:cNvPr>
          <p:cNvSpPr/>
          <p:nvPr/>
        </p:nvSpPr>
        <p:spPr>
          <a:xfrm>
            <a:off x="4702720" y="1181389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60BD142-B0B2-4C30-B80D-569C1760BB17}"/>
              </a:ext>
            </a:extLst>
          </p:cNvPr>
          <p:cNvSpPr/>
          <p:nvPr/>
        </p:nvSpPr>
        <p:spPr>
          <a:xfrm>
            <a:off x="6446149" y="1180671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0F9DCEB-3172-46B1-89D0-39443B007EB9}"/>
              </a:ext>
            </a:extLst>
          </p:cNvPr>
          <p:cNvSpPr/>
          <p:nvPr/>
        </p:nvSpPr>
        <p:spPr>
          <a:xfrm>
            <a:off x="9362564" y="1190914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3F355B7-3D12-4B2F-B6BA-AFE3E9408602}"/>
              </a:ext>
            </a:extLst>
          </p:cNvPr>
          <p:cNvSpPr/>
          <p:nvPr/>
        </p:nvSpPr>
        <p:spPr>
          <a:xfrm>
            <a:off x="5238255" y="2786123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4A7C857-E3A1-4F1B-ABC3-E90EBA8D5374}"/>
              </a:ext>
            </a:extLst>
          </p:cNvPr>
          <p:cNvSpPr/>
          <p:nvPr/>
        </p:nvSpPr>
        <p:spPr>
          <a:xfrm>
            <a:off x="7064374" y="2776598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060F369-116E-446D-B836-D996263CADAD}"/>
              </a:ext>
            </a:extLst>
          </p:cNvPr>
          <p:cNvSpPr/>
          <p:nvPr/>
        </p:nvSpPr>
        <p:spPr>
          <a:xfrm>
            <a:off x="4721769" y="4371807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B8EE1B6-388F-4B3F-9021-9899FD7271DA}"/>
              </a:ext>
            </a:extLst>
          </p:cNvPr>
          <p:cNvSpPr/>
          <p:nvPr/>
        </p:nvSpPr>
        <p:spPr>
          <a:xfrm>
            <a:off x="6537491" y="4366344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E5EE038-0567-4BB9-BEEA-77424389505F}"/>
              </a:ext>
            </a:extLst>
          </p:cNvPr>
          <p:cNvSpPr/>
          <p:nvPr/>
        </p:nvSpPr>
        <p:spPr>
          <a:xfrm>
            <a:off x="9409911" y="4381789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CE5C3BD-1D44-4A52-8D57-554200B1A40F}"/>
              </a:ext>
            </a:extLst>
          </p:cNvPr>
          <p:cNvSpPr/>
          <p:nvPr/>
        </p:nvSpPr>
        <p:spPr>
          <a:xfrm>
            <a:off x="5289378" y="5976541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BA7BBB2-0FF7-4B07-B598-0FF6BF49E2E4}"/>
              </a:ext>
            </a:extLst>
          </p:cNvPr>
          <p:cNvSpPr/>
          <p:nvPr/>
        </p:nvSpPr>
        <p:spPr>
          <a:xfrm>
            <a:off x="7116039" y="5956090"/>
            <a:ext cx="1062183" cy="6650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E73CF8E-F439-463C-AF24-FC63CD3ADF1E}"/>
              </a:ext>
            </a:extLst>
          </p:cNvPr>
          <p:cNvGrpSpPr/>
          <p:nvPr/>
        </p:nvGrpSpPr>
        <p:grpSpPr>
          <a:xfrm>
            <a:off x="1736230" y="2843586"/>
            <a:ext cx="2139367" cy="372283"/>
            <a:chOff x="1736230" y="2843586"/>
            <a:chExt cx="2139367" cy="37228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79ABB7D-FD95-4F6F-AC50-163BD00909C4}"/>
                </a:ext>
              </a:extLst>
            </p:cNvPr>
            <p:cNvSpPr/>
            <p:nvPr/>
          </p:nvSpPr>
          <p:spPr>
            <a:xfrm>
              <a:off x="1736230" y="2843586"/>
              <a:ext cx="2139367" cy="372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DD448C8-3DBB-4350-ACD1-E0C02E173AE0}"/>
                </a:ext>
              </a:extLst>
            </p:cNvPr>
            <p:cNvGrpSpPr/>
            <p:nvPr/>
          </p:nvGrpSpPr>
          <p:grpSpPr>
            <a:xfrm>
              <a:off x="1825577" y="2859725"/>
              <a:ext cx="2029668" cy="200228"/>
              <a:chOff x="5346854" y="-908626"/>
              <a:chExt cx="2801045" cy="249383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E641879E-5677-4CB6-8A9B-333A61562039}"/>
                  </a:ext>
                </a:extLst>
              </p:cNvPr>
              <p:cNvSpPr/>
              <p:nvPr/>
            </p:nvSpPr>
            <p:spPr>
              <a:xfrm>
                <a:off x="5346854" y="-908626"/>
                <a:ext cx="857153" cy="24938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/>
                  <a:t>0 / 0 / 1</a:t>
                </a:r>
                <a:endParaRPr lang="ko-KR" altLang="en-US" sz="900" b="1" dirty="0"/>
              </a:p>
            </p:txBody>
          </p:sp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F4C54D36-945F-41ED-AC52-53411514C585}"/>
                  </a:ext>
                </a:extLst>
              </p:cNvPr>
              <p:cNvSpPr/>
              <p:nvPr/>
            </p:nvSpPr>
            <p:spPr>
              <a:xfrm>
                <a:off x="6244306" y="-908626"/>
                <a:ext cx="857153" cy="24938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/>
                  <a:t>? / ? / ?</a:t>
                </a:r>
                <a:endParaRPr lang="ko-KR" altLang="en-US" sz="900" b="1" dirty="0"/>
              </a:p>
            </p:txBody>
          </p:sp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63CA0A3E-21C5-4803-9465-EAA7D339CD71}"/>
                  </a:ext>
                </a:extLst>
              </p:cNvPr>
              <p:cNvSpPr/>
              <p:nvPr/>
            </p:nvSpPr>
            <p:spPr>
              <a:xfrm>
                <a:off x="7141758" y="-908625"/>
                <a:ext cx="482921" cy="2493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/>
                  <a:t>? / ?</a:t>
                </a:r>
                <a:endParaRPr lang="ko-KR" altLang="en-US" sz="700" b="1" dirty="0"/>
              </a:p>
            </p:txBody>
          </p:sp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FE4BBA6C-01D0-4DA6-B96E-553B842F44A1}"/>
                  </a:ext>
                </a:extLst>
              </p:cNvPr>
              <p:cNvSpPr/>
              <p:nvPr/>
            </p:nvSpPr>
            <p:spPr>
              <a:xfrm>
                <a:off x="7664978" y="-908626"/>
                <a:ext cx="482921" cy="24938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/>
                  <a:t>? / ?</a:t>
                </a:r>
                <a:endParaRPr lang="ko-KR" altLang="en-US" sz="700" b="1" dirty="0"/>
              </a:p>
            </p:txBody>
          </p:sp>
        </p:grpSp>
      </p:grp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255300C4-9098-4CFB-9BBB-255FF91FCC51}"/>
              </a:ext>
            </a:extLst>
          </p:cNvPr>
          <p:cNvSpPr/>
          <p:nvPr/>
        </p:nvSpPr>
        <p:spPr>
          <a:xfrm>
            <a:off x="1773986" y="6041524"/>
            <a:ext cx="2139367" cy="372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05E00B2-A71A-4515-893D-B01BAB280DC0}"/>
              </a:ext>
            </a:extLst>
          </p:cNvPr>
          <p:cNvGrpSpPr/>
          <p:nvPr/>
        </p:nvGrpSpPr>
        <p:grpSpPr>
          <a:xfrm>
            <a:off x="1883685" y="6080915"/>
            <a:ext cx="2029668" cy="200228"/>
            <a:chOff x="5346854" y="-908626"/>
            <a:chExt cx="2801045" cy="249383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75408187-F78F-4972-AA31-41569697A859}"/>
                </a:ext>
              </a:extLst>
            </p:cNvPr>
            <p:cNvSpPr/>
            <p:nvPr/>
          </p:nvSpPr>
          <p:spPr>
            <a:xfrm>
              <a:off x="5346854" y="-908626"/>
              <a:ext cx="857153" cy="249382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/>
                <a:t>? / ? / ?</a:t>
              </a:r>
              <a:endParaRPr lang="ko-KR" altLang="en-US" sz="900" b="1" dirty="0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BB2CA05F-8819-45FD-AFF1-4DB937F1F3F9}"/>
                </a:ext>
              </a:extLst>
            </p:cNvPr>
            <p:cNvSpPr/>
            <p:nvPr/>
          </p:nvSpPr>
          <p:spPr>
            <a:xfrm>
              <a:off x="6244306" y="-908626"/>
              <a:ext cx="857153" cy="24938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/>
                <a:t>0 / 1 / 0</a:t>
              </a:r>
              <a:endParaRPr lang="ko-KR" altLang="en-US" sz="900" b="1" dirty="0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125087E8-1A56-4990-BE9E-6109C3458085}"/>
                </a:ext>
              </a:extLst>
            </p:cNvPr>
            <p:cNvSpPr/>
            <p:nvPr/>
          </p:nvSpPr>
          <p:spPr>
            <a:xfrm>
              <a:off x="7141758" y="-908625"/>
              <a:ext cx="482921" cy="24938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? / ?</a:t>
              </a:r>
              <a:endParaRPr lang="ko-KR" altLang="en-US" sz="700" b="1" dirty="0"/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64A85F66-A6D9-49CB-B499-CBD1A97D6ACF}"/>
                </a:ext>
              </a:extLst>
            </p:cNvPr>
            <p:cNvSpPr/>
            <p:nvPr/>
          </p:nvSpPr>
          <p:spPr>
            <a:xfrm>
              <a:off x="7664978" y="-908626"/>
              <a:ext cx="482921" cy="24938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/>
                <a:t>? / ?</a:t>
              </a:r>
              <a:endParaRPr lang="ko-KR" altLang="en-US" sz="700" b="1" dirty="0"/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E4748758-A167-4575-B2E8-9D720E8F68B3}"/>
              </a:ext>
            </a:extLst>
          </p:cNvPr>
          <p:cNvSpPr/>
          <p:nvPr/>
        </p:nvSpPr>
        <p:spPr>
          <a:xfrm>
            <a:off x="7535002" y="1157084"/>
            <a:ext cx="1092743" cy="665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FCB546B-F8CA-4208-8CEE-89888AEC7EB1}"/>
              </a:ext>
            </a:extLst>
          </p:cNvPr>
          <p:cNvGrpSpPr/>
          <p:nvPr/>
        </p:nvGrpSpPr>
        <p:grpSpPr>
          <a:xfrm>
            <a:off x="7673964" y="1175556"/>
            <a:ext cx="886714" cy="656523"/>
            <a:chOff x="11949290" y="-1226047"/>
            <a:chExt cx="852311" cy="1313744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EF92AF27-4DBF-40E6-B461-04B736162081}"/>
                </a:ext>
              </a:extLst>
            </p:cNvPr>
            <p:cNvGrpSpPr/>
            <p:nvPr/>
          </p:nvGrpSpPr>
          <p:grpSpPr>
            <a:xfrm>
              <a:off x="11949290" y="-1226047"/>
              <a:ext cx="852310" cy="971457"/>
              <a:chOff x="11949290" y="-1226047"/>
              <a:chExt cx="621103" cy="971457"/>
            </a:xfrm>
          </p:grpSpPr>
          <p:sp>
            <p:nvSpPr>
              <p:cNvPr id="80" name="사각형: 둥근 모서리 79">
                <a:extLst>
                  <a:ext uri="{FF2B5EF4-FFF2-40B4-BE49-F238E27FC236}">
                    <a16:creationId xmlns:a16="http://schemas.microsoft.com/office/drawing/2014/main" id="{CD3696EC-171C-43E4-8C61-DE676C072DC1}"/>
                  </a:ext>
                </a:extLst>
              </p:cNvPr>
              <p:cNvSpPr/>
              <p:nvPr/>
            </p:nvSpPr>
            <p:spPr>
              <a:xfrm>
                <a:off x="11949291" y="-1226047"/>
                <a:ext cx="621102" cy="20022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/>
                  <a:t>0 / 0 / 1</a:t>
                </a:r>
                <a:endParaRPr lang="ko-KR" altLang="en-US" sz="900" b="1" dirty="0"/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66BE256C-94EC-48BC-A767-59C753D89E8A}"/>
                  </a:ext>
                </a:extLst>
              </p:cNvPr>
              <p:cNvSpPr/>
              <p:nvPr/>
            </p:nvSpPr>
            <p:spPr>
              <a:xfrm>
                <a:off x="11949291" y="-972047"/>
                <a:ext cx="621102" cy="200227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/>
                  <a:t>0 / 0 / 0</a:t>
                </a:r>
                <a:endParaRPr lang="ko-KR" altLang="en-US" sz="900" b="1" dirty="0"/>
              </a:p>
            </p:txBody>
          </p: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4D6BFFD4-3E07-4627-BB47-199CD033DDB0}"/>
                  </a:ext>
                </a:extLst>
              </p:cNvPr>
              <p:cNvSpPr/>
              <p:nvPr/>
            </p:nvSpPr>
            <p:spPr>
              <a:xfrm>
                <a:off x="11949290" y="-708817"/>
                <a:ext cx="621101" cy="200227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/>
                  <a:t>0 / 0</a:t>
                </a:r>
                <a:endParaRPr lang="ko-KR" altLang="en-US" sz="1000" b="1" dirty="0"/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B64B9025-3A3A-4534-824B-0D8DED1B8E19}"/>
                  </a:ext>
                </a:extLst>
              </p:cNvPr>
              <p:cNvSpPr/>
              <p:nvPr/>
            </p:nvSpPr>
            <p:spPr>
              <a:xfrm>
                <a:off x="11949290" y="-454817"/>
                <a:ext cx="621101" cy="200227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/>
                  <a:t>0 / 0</a:t>
                </a:r>
                <a:endParaRPr lang="ko-KR" altLang="en-US" sz="1000" b="1" dirty="0"/>
              </a:p>
            </p:txBody>
          </p:sp>
        </p:grp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782D137A-0174-48E0-9186-398F8B2B4497}"/>
                </a:ext>
              </a:extLst>
            </p:cNvPr>
            <p:cNvSpPr/>
            <p:nvPr/>
          </p:nvSpPr>
          <p:spPr>
            <a:xfrm>
              <a:off x="11949291" y="-161685"/>
              <a:ext cx="852310" cy="2493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1 / 0 / 0 / 0</a:t>
              </a:r>
              <a:endParaRPr lang="ko-KR" altLang="en-US" sz="1000" b="1" dirty="0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6CA3C7DB-82FF-40DA-B798-BEF627CD1AFF}"/>
              </a:ext>
            </a:extLst>
          </p:cNvPr>
          <p:cNvGrpSpPr/>
          <p:nvPr/>
        </p:nvGrpSpPr>
        <p:grpSpPr>
          <a:xfrm>
            <a:off x="4141068" y="5956090"/>
            <a:ext cx="1092743" cy="665018"/>
            <a:chOff x="7607172" y="4349924"/>
            <a:chExt cx="1092743" cy="665018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CCC08B15-5EEA-4350-BE17-D9AAF6374A79}"/>
                </a:ext>
              </a:extLst>
            </p:cNvPr>
            <p:cNvSpPr/>
            <p:nvPr/>
          </p:nvSpPr>
          <p:spPr>
            <a:xfrm>
              <a:off x="7607172" y="4349924"/>
              <a:ext cx="1092743" cy="6650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2DFAD8A8-9047-4A2E-83FC-9CEC44E2C2BE}"/>
                </a:ext>
              </a:extLst>
            </p:cNvPr>
            <p:cNvGrpSpPr/>
            <p:nvPr/>
          </p:nvGrpSpPr>
          <p:grpSpPr>
            <a:xfrm>
              <a:off x="7714304" y="4356846"/>
              <a:ext cx="886714" cy="656523"/>
              <a:chOff x="11949290" y="-1226047"/>
              <a:chExt cx="852311" cy="1313744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EB8885A-3CA5-4C35-9D2F-88526FD2ED5E}"/>
                  </a:ext>
                </a:extLst>
              </p:cNvPr>
              <p:cNvGrpSpPr/>
              <p:nvPr/>
            </p:nvGrpSpPr>
            <p:grpSpPr>
              <a:xfrm>
                <a:off x="11949290" y="-1226047"/>
                <a:ext cx="852310" cy="971457"/>
                <a:chOff x="11949290" y="-1226047"/>
                <a:chExt cx="621103" cy="971457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id="{F393989E-E240-48CD-A499-74116361715C}"/>
                    </a:ext>
                  </a:extLst>
                </p:cNvPr>
                <p:cNvSpPr/>
                <p:nvPr/>
              </p:nvSpPr>
              <p:spPr>
                <a:xfrm>
                  <a:off x="11949291" y="-1226047"/>
                  <a:ext cx="621102" cy="200227"/>
                </a:xfrm>
                <a:prstGeom prst="round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/>
                    <a:t>0 / 0 / 0</a:t>
                  </a:r>
                  <a:endParaRPr lang="ko-KR" altLang="en-US" sz="900" b="1" dirty="0"/>
                </a:p>
              </p:txBody>
            </p:sp>
            <p:sp>
              <p:nvSpPr>
                <p:cNvPr id="101" name="사각형: 둥근 모서리 100">
                  <a:extLst>
                    <a:ext uri="{FF2B5EF4-FFF2-40B4-BE49-F238E27FC236}">
                      <a16:creationId xmlns:a16="http://schemas.microsoft.com/office/drawing/2014/main" id="{321581AB-9E7C-4029-A705-90884B7D85D2}"/>
                    </a:ext>
                  </a:extLst>
                </p:cNvPr>
                <p:cNvSpPr/>
                <p:nvPr/>
              </p:nvSpPr>
              <p:spPr>
                <a:xfrm>
                  <a:off x="11949291" y="-972047"/>
                  <a:ext cx="621102" cy="200227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b="1" dirty="0"/>
                    <a:t>0 / 0 / 1</a:t>
                  </a:r>
                  <a:endParaRPr lang="ko-KR" altLang="en-US" sz="900" b="1" dirty="0"/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id="{B8617611-A8E2-445A-B9C0-B9DC07AAAB8E}"/>
                    </a:ext>
                  </a:extLst>
                </p:cNvPr>
                <p:cNvSpPr/>
                <p:nvPr/>
              </p:nvSpPr>
              <p:spPr>
                <a:xfrm>
                  <a:off x="11949290" y="-708817"/>
                  <a:ext cx="621101" cy="200227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/>
                    <a:t>0 / 0</a:t>
                  </a:r>
                  <a:endParaRPr lang="ko-KR" altLang="en-US" sz="1000" b="1" dirty="0"/>
                </a:p>
              </p:txBody>
            </p:sp>
            <p:sp>
              <p:nvSpPr>
                <p:cNvPr id="103" name="사각형: 둥근 모서리 102">
                  <a:extLst>
                    <a:ext uri="{FF2B5EF4-FFF2-40B4-BE49-F238E27FC236}">
                      <a16:creationId xmlns:a16="http://schemas.microsoft.com/office/drawing/2014/main" id="{6B8A5355-72DD-47D4-B05F-4C33F28839B1}"/>
                    </a:ext>
                  </a:extLst>
                </p:cNvPr>
                <p:cNvSpPr/>
                <p:nvPr/>
              </p:nvSpPr>
              <p:spPr>
                <a:xfrm>
                  <a:off x="11949290" y="-454817"/>
                  <a:ext cx="621101" cy="200227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/>
                    <a:t>0 / 0</a:t>
                  </a:r>
                  <a:endParaRPr lang="ko-KR" altLang="en-US" sz="1000" b="1" dirty="0"/>
                </a:p>
              </p:txBody>
            </p:sp>
          </p:grpSp>
          <p:sp>
            <p:nvSpPr>
              <p:cNvPr id="99" name="사각형: 둥근 모서리 98">
                <a:extLst>
                  <a:ext uri="{FF2B5EF4-FFF2-40B4-BE49-F238E27FC236}">
                    <a16:creationId xmlns:a16="http://schemas.microsoft.com/office/drawing/2014/main" id="{50A970ED-8298-4A19-A14A-92CC0334EDB6}"/>
                  </a:ext>
                </a:extLst>
              </p:cNvPr>
              <p:cNvSpPr/>
              <p:nvPr/>
            </p:nvSpPr>
            <p:spPr>
              <a:xfrm>
                <a:off x="11949291" y="-161685"/>
                <a:ext cx="852310" cy="24938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</a:rPr>
                  <a:t>0 / 1 / 0 / 0</a:t>
                </a:r>
                <a:endParaRPr lang="ko-KR" altLang="en-US" sz="1000" b="1" dirty="0"/>
              </a:p>
            </p:txBody>
          </p: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E4B1A31-5698-44F0-9186-C9E0290FD364}"/>
              </a:ext>
            </a:extLst>
          </p:cNvPr>
          <p:cNvGrpSpPr/>
          <p:nvPr/>
        </p:nvGrpSpPr>
        <p:grpSpPr>
          <a:xfrm>
            <a:off x="9362564" y="2821007"/>
            <a:ext cx="2295219" cy="417439"/>
            <a:chOff x="1736230" y="2843586"/>
            <a:chExt cx="2139367" cy="372283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0C0B74B-E7C6-45E7-807E-ED8BC9A043B4}"/>
                </a:ext>
              </a:extLst>
            </p:cNvPr>
            <p:cNvSpPr/>
            <p:nvPr/>
          </p:nvSpPr>
          <p:spPr>
            <a:xfrm>
              <a:off x="1736230" y="2843586"/>
              <a:ext cx="2139367" cy="372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9E342175-451D-40D2-BD9F-4AB3E43CB2AE}"/>
                </a:ext>
              </a:extLst>
            </p:cNvPr>
            <p:cNvGrpSpPr/>
            <p:nvPr/>
          </p:nvGrpSpPr>
          <p:grpSpPr>
            <a:xfrm>
              <a:off x="1825577" y="2859725"/>
              <a:ext cx="2029668" cy="200228"/>
              <a:chOff x="5346854" y="-908626"/>
              <a:chExt cx="2801045" cy="249383"/>
            </a:xfrm>
          </p:grpSpPr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B635950E-C634-4C43-A812-7342CCB2B0E2}"/>
                  </a:ext>
                </a:extLst>
              </p:cNvPr>
              <p:cNvSpPr/>
              <p:nvPr/>
            </p:nvSpPr>
            <p:spPr>
              <a:xfrm>
                <a:off x="5346854" y="-908626"/>
                <a:ext cx="857153" cy="24938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/>
                  <a:t>0 / 0 / 1</a:t>
                </a:r>
                <a:endParaRPr lang="ko-KR" altLang="en-US" sz="900" b="1" dirty="0"/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AB8CFD4B-8C42-4706-8241-758E65AE7AB5}"/>
                  </a:ext>
                </a:extLst>
              </p:cNvPr>
              <p:cNvSpPr/>
              <p:nvPr/>
            </p:nvSpPr>
            <p:spPr>
              <a:xfrm>
                <a:off x="6244306" y="-908626"/>
                <a:ext cx="857153" cy="24938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/>
                  <a:t>? / ? / ?</a:t>
                </a:r>
                <a:endParaRPr lang="ko-KR" altLang="en-US" sz="900" b="1" dirty="0"/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F1427C4F-CF7B-46FD-B184-B4D4F37F7106}"/>
                  </a:ext>
                </a:extLst>
              </p:cNvPr>
              <p:cNvSpPr/>
              <p:nvPr/>
            </p:nvSpPr>
            <p:spPr>
              <a:xfrm>
                <a:off x="7141758" y="-908625"/>
                <a:ext cx="482921" cy="2493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/>
                  <a:t>? / ?</a:t>
                </a:r>
                <a:endParaRPr lang="ko-KR" altLang="en-US" sz="700" b="1" dirty="0"/>
              </a:p>
            </p:txBody>
          </p:sp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A7E9F66B-2EF3-4AED-8D1A-0A0A8C7EC0CE}"/>
                  </a:ext>
                </a:extLst>
              </p:cNvPr>
              <p:cNvSpPr/>
              <p:nvPr/>
            </p:nvSpPr>
            <p:spPr>
              <a:xfrm>
                <a:off x="7664978" y="-908626"/>
                <a:ext cx="482921" cy="24938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/>
                  <a:t>? / ?</a:t>
                </a:r>
                <a:endParaRPr lang="ko-KR" altLang="en-US" sz="700" b="1" dirty="0"/>
              </a:p>
            </p:txBody>
          </p:sp>
        </p:grp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76198CB-EB31-4AC2-B024-48EA049921B1}"/>
              </a:ext>
            </a:extLst>
          </p:cNvPr>
          <p:cNvGrpSpPr/>
          <p:nvPr/>
        </p:nvGrpSpPr>
        <p:grpSpPr>
          <a:xfrm>
            <a:off x="9362564" y="6011030"/>
            <a:ext cx="2295219" cy="417439"/>
            <a:chOff x="1736230" y="2843586"/>
            <a:chExt cx="2139367" cy="372283"/>
          </a:xfrm>
        </p:grpSpPr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5D786AD1-E343-412C-A401-63AA5C264A3A}"/>
                </a:ext>
              </a:extLst>
            </p:cNvPr>
            <p:cNvSpPr/>
            <p:nvPr/>
          </p:nvSpPr>
          <p:spPr>
            <a:xfrm>
              <a:off x="1736230" y="2843586"/>
              <a:ext cx="2139367" cy="372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6D00A6A-C338-4AE0-843A-98E1972EBB47}"/>
                </a:ext>
              </a:extLst>
            </p:cNvPr>
            <p:cNvGrpSpPr/>
            <p:nvPr/>
          </p:nvGrpSpPr>
          <p:grpSpPr>
            <a:xfrm>
              <a:off x="1825577" y="2859725"/>
              <a:ext cx="2029668" cy="200228"/>
              <a:chOff x="5346854" y="-908626"/>
              <a:chExt cx="2801045" cy="249383"/>
            </a:xfrm>
          </p:grpSpPr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E2E415BB-9107-4DCC-B4F4-CCE368B2B88A}"/>
                  </a:ext>
                </a:extLst>
              </p:cNvPr>
              <p:cNvSpPr/>
              <p:nvPr/>
            </p:nvSpPr>
            <p:spPr>
              <a:xfrm>
                <a:off x="5346854" y="-908626"/>
                <a:ext cx="857153" cy="249382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/>
                  <a:t>? / ? / ?</a:t>
                </a:r>
                <a:endParaRPr lang="ko-KR" altLang="en-US" sz="900" b="1" dirty="0"/>
              </a:p>
            </p:txBody>
          </p:sp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1224E170-3A3B-48BF-AC3A-BDA33590D27D}"/>
                  </a:ext>
                </a:extLst>
              </p:cNvPr>
              <p:cNvSpPr/>
              <p:nvPr/>
            </p:nvSpPr>
            <p:spPr>
              <a:xfrm>
                <a:off x="6244306" y="-908626"/>
                <a:ext cx="857153" cy="24938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/>
                  <a:t>0 / 0 / 1</a:t>
                </a:r>
                <a:endParaRPr lang="ko-KR" altLang="en-US" sz="900" b="1" dirty="0"/>
              </a:p>
            </p:txBody>
          </p:sp>
          <p:sp>
            <p:nvSpPr>
              <p:cNvPr id="119" name="사각형: 둥근 모서리 118">
                <a:extLst>
                  <a:ext uri="{FF2B5EF4-FFF2-40B4-BE49-F238E27FC236}">
                    <a16:creationId xmlns:a16="http://schemas.microsoft.com/office/drawing/2014/main" id="{72D97CB4-98D0-45FE-8F3B-476428EB3ACA}"/>
                  </a:ext>
                </a:extLst>
              </p:cNvPr>
              <p:cNvSpPr/>
              <p:nvPr/>
            </p:nvSpPr>
            <p:spPr>
              <a:xfrm>
                <a:off x="7141758" y="-908625"/>
                <a:ext cx="482921" cy="2493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/>
                  <a:t>? / ?</a:t>
                </a:r>
                <a:endParaRPr lang="ko-KR" altLang="en-US" sz="700" b="1" dirty="0"/>
              </a:p>
            </p:txBody>
          </p:sp>
          <p:sp>
            <p:nvSpPr>
              <p:cNvPr id="120" name="사각형: 둥근 모서리 119">
                <a:extLst>
                  <a:ext uri="{FF2B5EF4-FFF2-40B4-BE49-F238E27FC236}">
                    <a16:creationId xmlns:a16="http://schemas.microsoft.com/office/drawing/2014/main" id="{ACF54843-746F-4499-8CB8-49A550C2CD44}"/>
                  </a:ext>
                </a:extLst>
              </p:cNvPr>
              <p:cNvSpPr/>
              <p:nvPr/>
            </p:nvSpPr>
            <p:spPr>
              <a:xfrm>
                <a:off x="7664978" y="-908626"/>
                <a:ext cx="482921" cy="249382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700" b="1" dirty="0"/>
                  <a:t>? / ?</a:t>
                </a:r>
                <a:endParaRPr lang="ko-KR" altLang="en-US" sz="7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0626897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Experiments Setting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72BF3F-5156-4456-911D-6E2A962A4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0" y="1580509"/>
            <a:ext cx="4656810" cy="39976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7F9CAB-34FB-4085-B8FF-4B969FAFDC34}"/>
              </a:ext>
            </a:extLst>
          </p:cNvPr>
          <p:cNvSpPr txBox="1"/>
          <p:nvPr/>
        </p:nvSpPr>
        <p:spPr>
          <a:xfrm>
            <a:off x="5087624" y="1580509"/>
            <a:ext cx="6922486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Simens_label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= {'B50f’    :0, 'B30f’  :1, 'B70f’:2}</a:t>
            </a:r>
          </a:p>
          <a:p>
            <a:endParaRPr lang="en-US" altLang="ko-KR" sz="18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GE_label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    = {'STANDARD':0, 'DETAIL':1, 'CHST’:2}</a:t>
            </a:r>
          </a:p>
          <a:p>
            <a:endParaRPr lang="en-US" altLang="ko-KR" sz="18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Philips_label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= {'YA’      :0, 'YC’    :1}</a:t>
            </a:r>
          </a:p>
          <a:p>
            <a:endParaRPr lang="en-US" altLang="ko-KR" sz="18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TOSHIBA_label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= {'FC08’    :0, 'FC04’  :1}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A4F1B164-7533-4F26-9F17-C6C255F8B569}"/>
              </a:ext>
            </a:extLst>
          </p:cNvPr>
          <p:cNvSpPr/>
          <p:nvPr/>
        </p:nvSpPr>
        <p:spPr>
          <a:xfrm>
            <a:off x="266701" y="4095750"/>
            <a:ext cx="2895600" cy="241300"/>
          </a:xfrm>
          <a:prstGeom prst="frame">
            <a:avLst>
              <a:gd name="adj1" fmla="val 574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016577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Results: iter_30000 S -&gt; S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128A0AB-9CED-467E-AC6C-CDFFC80893E6}"/>
              </a:ext>
            </a:extLst>
          </p:cNvPr>
          <p:cNvGrpSpPr/>
          <p:nvPr/>
        </p:nvGrpSpPr>
        <p:grpSpPr>
          <a:xfrm>
            <a:off x="2004338" y="1000302"/>
            <a:ext cx="7527969" cy="5707386"/>
            <a:chOff x="-217713" y="-977843"/>
            <a:chExt cx="12192000" cy="930915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52B8A5E-D3D4-449B-95C8-1DAF30962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7713" y="-977843"/>
              <a:ext cx="12192000" cy="6096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A8AD3E1-1D2E-4CC1-90E2-5E351978C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7291"/>
            <a:stretch/>
          </p:blipFill>
          <p:spPr>
            <a:xfrm>
              <a:off x="-217713" y="5118157"/>
              <a:ext cx="12192000" cy="32131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A7EC5D-BB31-4377-A0E0-CB8D737CCC48}"/>
              </a:ext>
            </a:extLst>
          </p:cNvPr>
          <p:cNvSpPr txBox="1"/>
          <p:nvPr/>
        </p:nvSpPr>
        <p:spPr>
          <a:xfrm>
            <a:off x="844202" y="1514656"/>
            <a:ext cx="70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B50f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1779C-FEDA-4B31-9C7E-BFC3997A3A5F}"/>
              </a:ext>
            </a:extLst>
          </p:cNvPr>
          <p:cNvSpPr txBox="1"/>
          <p:nvPr/>
        </p:nvSpPr>
        <p:spPr>
          <a:xfrm>
            <a:off x="844201" y="3275111"/>
            <a:ext cx="70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B30f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441DC9-2E85-49AC-9D42-D33BA30CE4C5}"/>
              </a:ext>
            </a:extLst>
          </p:cNvPr>
          <p:cNvSpPr txBox="1"/>
          <p:nvPr/>
        </p:nvSpPr>
        <p:spPr>
          <a:xfrm>
            <a:off x="844201" y="5489425"/>
            <a:ext cx="70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B70f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8F8D45-C27B-4A31-A463-B075063A292B}"/>
              </a:ext>
            </a:extLst>
          </p:cNvPr>
          <p:cNvSpPr txBox="1"/>
          <p:nvPr/>
        </p:nvSpPr>
        <p:spPr>
          <a:xfrm>
            <a:off x="10764206" y="3275111"/>
            <a:ext cx="70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B30f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BB5FB-DA3B-4238-A822-34C6415E950E}"/>
              </a:ext>
            </a:extLst>
          </p:cNvPr>
          <p:cNvSpPr txBox="1"/>
          <p:nvPr/>
        </p:nvSpPr>
        <p:spPr>
          <a:xfrm>
            <a:off x="2004338" y="701920"/>
            <a:ext cx="75279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               Input                                B50f                               B30f                              B70f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4C0D675-FF3A-4D9D-A873-4F44D69A4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1150778"/>
            <a:ext cx="6647249" cy="33236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6E15722-AC00-4952-A034-24E728DAEC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476"/>
          <a:stretch/>
        </p:blipFill>
        <p:spPr>
          <a:xfrm>
            <a:off x="12192000" y="4474403"/>
            <a:ext cx="6647249" cy="17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47239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Results: iter_30000 G -&gt; S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0E2B454-2851-4EF7-96D4-08F828F41713}"/>
              </a:ext>
            </a:extLst>
          </p:cNvPr>
          <p:cNvGrpSpPr/>
          <p:nvPr/>
        </p:nvGrpSpPr>
        <p:grpSpPr>
          <a:xfrm>
            <a:off x="2243575" y="996962"/>
            <a:ext cx="7671398" cy="5817196"/>
            <a:chOff x="2111429" y="733916"/>
            <a:chExt cx="8104651" cy="610503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5936F5A-71C4-4F8B-8B85-CAA043D0E0B3}"/>
                </a:ext>
              </a:extLst>
            </p:cNvPr>
            <p:cNvGrpSpPr/>
            <p:nvPr/>
          </p:nvGrpSpPr>
          <p:grpSpPr>
            <a:xfrm>
              <a:off x="2111429" y="733916"/>
              <a:ext cx="8104651" cy="4066803"/>
              <a:chOff x="2111429" y="733916"/>
              <a:chExt cx="8104651" cy="406680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AE23CF0-A7FD-47D7-8413-C8CFA3A3B7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0000"/>
              <a:stretch/>
            </p:blipFill>
            <p:spPr>
              <a:xfrm>
                <a:off x="2111430" y="733916"/>
                <a:ext cx="8104650" cy="2047306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3854553-86FE-49FA-A336-A5CD19087E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0000"/>
              <a:stretch/>
            </p:blipFill>
            <p:spPr>
              <a:xfrm>
                <a:off x="2111429" y="2753413"/>
                <a:ext cx="8104650" cy="2047306"/>
              </a:xfrm>
              <a:prstGeom prst="rect">
                <a:avLst/>
              </a:prstGeom>
            </p:spPr>
          </p:pic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DE44BDE-D1A2-4A92-B59B-3ACE454CA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0000"/>
            <a:stretch/>
          </p:blipFill>
          <p:spPr>
            <a:xfrm>
              <a:off x="2111429" y="4791644"/>
              <a:ext cx="8104650" cy="204730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96B2DD6-4920-4868-8A22-C8E2B3761ABF}"/>
              </a:ext>
            </a:extLst>
          </p:cNvPr>
          <p:cNvSpPr txBox="1"/>
          <p:nvPr/>
        </p:nvSpPr>
        <p:spPr>
          <a:xfrm>
            <a:off x="542663" y="1514656"/>
            <a:ext cx="1052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STANDARD</a:t>
            </a:r>
            <a:endParaRPr lang="en-US" altLang="ko-KR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A69145-AE50-49B2-A434-FCB3A48CF47B}"/>
              </a:ext>
            </a:extLst>
          </p:cNvPr>
          <p:cNvSpPr txBox="1"/>
          <p:nvPr/>
        </p:nvSpPr>
        <p:spPr>
          <a:xfrm>
            <a:off x="588723" y="3275111"/>
            <a:ext cx="960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DETAIL</a:t>
            </a:r>
            <a:endParaRPr lang="en-US" altLang="ko-KR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F72FC7-59DB-449D-9901-B7C9E45CA2F8}"/>
              </a:ext>
            </a:extLst>
          </p:cNvPr>
          <p:cNvSpPr txBox="1"/>
          <p:nvPr/>
        </p:nvSpPr>
        <p:spPr>
          <a:xfrm>
            <a:off x="588723" y="5498019"/>
            <a:ext cx="85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CHST</a:t>
            </a:r>
            <a:endParaRPr lang="en-US" altLang="ko-KR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F068EE-11FF-4A62-96D8-D775594335F9}"/>
              </a:ext>
            </a:extLst>
          </p:cNvPr>
          <p:cNvSpPr txBox="1"/>
          <p:nvPr/>
        </p:nvSpPr>
        <p:spPr>
          <a:xfrm>
            <a:off x="10764206" y="3275111"/>
            <a:ext cx="70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B30f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6E5C4F-CF37-4EFC-AD1C-0E1F33365432}"/>
              </a:ext>
            </a:extLst>
          </p:cNvPr>
          <p:cNvSpPr txBox="1"/>
          <p:nvPr/>
        </p:nvSpPr>
        <p:spPr>
          <a:xfrm>
            <a:off x="2243575" y="701920"/>
            <a:ext cx="76713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               Input                               B50f                               B30f                              B70f</a:t>
            </a:r>
          </a:p>
        </p:txBody>
      </p:sp>
    </p:spTree>
    <p:extLst>
      <p:ext uri="{BB962C8B-B14F-4D97-AF65-F5344CB8AC3E}">
        <p14:creationId xmlns:p14="http://schemas.microsoft.com/office/powerpoint/2010/main" val="289812080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CT Standardization Task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248235"/>
              </p:ext>
            </p:extLst>
          </p:nvPr>
        </p:nvGraphicFramePr>
        <p:xfrm>
          <a:off x="1381125" y="1331304"/>
          <a:ext cx="2676525" cy="483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525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</a:tblGrid>
              <a:tr h="406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Standardization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Manufacturer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Gender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Patient 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84880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Convolution Kernel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Software Versions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296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Filter Type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83742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Slice Thickness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Interval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24285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Pixel Spacing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2643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Enhance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68899"/>
                  </a:ext>
                </a:extLst>
              </a:tr>
            </a:tbl>
          </a:graphicData>
        </a:graphic>
      </p:graphicFrame>
      <p:sp>
        <p:nvSpPr>
          <p:cNvPr id="2" name="액자 1"/>
          <p:cNvSpPr/>
          <p:nvPr/>
        </p:nvSpPr>
        <p:spPr>
          <a:xfrm>
            <a:off x="1381125" y="1714500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1381124" y="3070714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1381124" y="4388225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1381123" y="5248536"/>
            <a:ext cx="2676525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343400" y="1843087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19079" y="1789210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Deep Learning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019079" y="3145425"/>
            <a:ext cx="1426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Deep Learning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019079" y="4462936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Interpolation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019079" y="5302411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Interpolation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4343400" y="3199300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4347865" y="4516811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4343399" y="5302411"/>
            <a:ext cx="504825" cy="20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9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690665"/>
              </p:ext>
            </p:extLst>
          </p:nvPr>
        </p:nvGraphicFramePr>
        <p:xfrm>
          <a:off x="8229601" y="1331304"/>
          <a:ext cx="3017756" cy="483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7756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</a:tblGrid>
              <a:tr h="406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u="none" strike="noStrike" cap="none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Target</a:t>
                      </a:r>
                      <a:r>
                        <a:rPr lang="en-US" altLang="ko-KR" sz="16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 Protocol (One way)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Manufacturer: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SIEMENS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Gender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Patient 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84880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Convolution Kernel: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B30f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Software Versions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296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Filter Type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83742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Slice Thickness: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1mm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Interval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24285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Pixel Spacing: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mean?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2643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Enhance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568899"/>
                  </a:ext>
                </a:extLst>
              </a:tr>
            </a:tbl>
          </a:graphicData>
        </a:graphic>
      </p:graphicFrame>
      <p:sp>
        <p:nvSpPr>
          <p:cNvPr id="40" name="액자 39"/>
          <p:cNvSpPr/>
          <p:nvPr/>
        </p:nvSpPr>
        <p:spPr>
          <a:xfrm>
            <a:off x="8229600" y="1714500"/>
            <a:ext cx="3017759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액자 41"/>
          <p:cNvSpPr/>
          <p:nvPr/>
        </p:nvSpPr>
        <p:spPr>
          <a:xfrm>
            <a:off x="8229599" y="3070714"/>
            <a:ext cx="3017759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8229599" y="4388225"/>
            <a:ext cx="3017759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8229598" y="5248536"/>
            <a:ext cx="3017759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364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5" grpId="0" animBg="1"/>
      <p:bldP spid="30" grpId="0" animBg="1"/>
      <p:bldP spid="40" grpId="0" animBg="1"/>
      <p:bldP spid="42" grpId="0" animBg="1"/>
      <p:bldP spid="43" grpId="0" animBg="1"/>
      <p:bldP spid="4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Results: iter_30000 P -&gt; S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234AC8-4E1F-44E1-9CD4-13151A8494B3}"/>
              </a:ext>
            </a:extLst>
          </p:cNvPr>
          <p:cNvGrpSpPr/>
          <p:nvPr/>
        </p:nvGrpSpPr>
        <p:grpSpPr>
          <a:xfrm>
            <a:off x="545249" y="1200150"/>
            <a:ext cx="11068050" cy="5124450"/>
            <a:chOff x="0" y="952500"/>
            <a:chExt cx="12192000" cy="6096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D2304B-638F-44F2-8FCC-5AFCADAF9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000"/>
            <a:stretch/>
          </p:blipFill>
          <p:spPr>
            <a:xfrm>
              <a:off x="0" y="952500"/>
              <a:ext cx="12192000" cy="304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C43FE12-6DEE-490B-AF06-4499397B4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00"/>
            <a:stretch/>
          </p:blipFill>
          <p:spPr>
            <a:xfrm>
              <a:off x="0" y="4000500"/>
              <a:ext cx="12192000" cy="3048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0C4E91F-6C08-40E5-ACC9-468EA2987EDB}"/>
              </a:ext>
            </a:extLst>
          </p:cNvPr>
          <p:cNvSpPr txBox="1"/>
          <p:nvPr/>
        </p:nvSpPr>
        <p:spPr>
          <a:xfrm>
            <a:off x="11646751" y="3741890"/>
            <a:ext cx="70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B30f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3C744-64E0-4260-A696-8559D8AD5DFD}"/>
              </a:ext>
            </a:extLst>
          </p:cNvPr>
          <p:cNvSpPr txBox="1"/>
          <p:nvPr/>
        </p:nvSpPr>
        <p:spPr>
          <a:xfrm>
            <a:off x="-291410" y="2173485"/>
            <a:ext cx="1052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YA</a:t>
            </a:r>
            <a:endParaRPr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E9102C-39CA-4EF7-9B1D-73358282CC93}"/>
              </a:ext>
            </a:extLst>
          </p:cNvPr>
          <p:cNvSpPr txBox="1"/>
          <p:nvPr/>
        </p:nvSpPr>
        <p:spPr>
          <a:xfrm>
            <a:off x="-245350" y="5036012"/>
            <a:ext cx="960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YC</a:t>
            </a:r>
            <a:endParaRPr lang="en-US" altLang="ko-KR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7803CC-3302-4C9E-A3D3-DBA0058EEFF9}"/>
              </a:ext>
            </a:extLst>
          </p:cNvPr>
          <p:cNvSpPr txBox="1"/>
          <p:nvPr/>
        </p:nvSpPr>
        <p:spPr>
          <a:xfrm>
            <a:off x="545249" y="864473"/>
            <a:ext cx="11068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                       Input                                                B50f                                                B30f                                                   B70f</a:t>
            </a:r>
          </a:p>
        </p:txBody>
      </p:sp>
    </p:spTree>
    <p:extLst>
      <p:ext uri="{BB962C8B-B14F-4D97-AF65-F5344CB8AC3E}">
        <p14:creationId xmlns:p14="http://schemas.microsoft.com/office/powerpoint/2010/main" val="2528616418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Results: iter_30000 T -&gt; S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73C4E1-AD2D-42D6-9A19-C3955274D6AF}"/>
              </a:ext>
            </a:extLst>
          </p:cNvPr>
          <p:cNvGrpSpPr/>
          <p:nvPr/>
        </p:nvGrpSpPr>
        <p:grpSpPr>
          <a:xfrm>
            <a:off x="535724" y="1143000"/>
            <a:ext cx="11087100" cy="5257800"/>
            <a:chOff x="0" y="971550"/>
            <a:chExt cx="12192000" cy="6096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8F137B9-8157-4029-95F7-F1B5228A0C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000"/>
            <a:stretch/>
          </p:blipFill>
          <p:spPr>
            <a:xfrm>
              <a:off x="0" y="971550"/>
              <a:ext cx="12192000" cy="304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27A4ACF-28AF-4DC0-A56A-01B34D4C2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00"/>
            <a:stretch/>
          </p:blipFill>
          <p:spPr>
            <a:xfrm>
              <a:off x="0" y="4019550"/>
              <a:ext cx="12192000" cy="30480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64792E2-1804-4042-92CA-3843052FBF95}"/>
              </a:ext>
            </a:extLst>
          </p:cNvPr>
          <p:cNvSpPr txBox="1"/>
          <p:nvPr/>
        </p:nvSpPr>
        <p:spPr>
          <a:xfrm>
            <a:off x="11646751" y="3741890"/>
            <a:ext cx="70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B30f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D2AC7B-0A16-4AE6-9513-45AB47474D5C}"/>
              </a:ext>
            </a:extLst>
          </p:cNvPr>
          <p:cNvSpPr txBox="1"/>
          <p:nvPr/>
        </p:nvSpPr>
        <p:spPr>
          <a:xfrm>
            <a:off x="-278884" y="2173485"/>
            <a:ext cx="1052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Consolas" panose="020B0609020204030204" pitchFamily="49" charset="0"/>
              </a:rPr>
              <a:t>FC08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606DB-04F6-402A-85AE-77950BE9070D}"/>
              </a:ext>
            </a:extLst>
          </p:cNvPr>
          <p:cNvSpPr txBox="1"/>
          <p:nvPr/>
        </p:nvSpPr>
        <p:spPr>
          <a:xfrm>
            <a:off x="-232824" y="5036012"/>
            <a:ext cx="960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FC04</a:t>
            </a:r>
            <a:endParaRPr lang="en-US" altLang="ko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DA841D-6410-4E42-A053-2737ECF45FDC}"/>
              </a:ext>
            </a:extLst>
          </p:cNvPr>
          <p:cNvSpPr txBox="1"/>
          <p:nvPr/>
        </p:nvSpPr>
        <p:spPr>
          <a:xfrm>
            <a:off x="545249" y="864473"/>
            <a:ext cx="11068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                       Input                                                B50f                                                B30f                                                   B70f</a:t>
            </a:r>
          </a:p>
        </p:txBody>
      </p:sp>
    </p:spTree>
    <p:extLst>
      <p:ext uri="{BB962C8B-B14F-4D97-AF65-F5344CB8AC3E}">
        <p14:creationId xmlns:p14="http://schemas.microsoft.com/office/powerpoint/2010/main" val="1336987706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12225452" cy="1580234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</a:rPr>
              <a:t>2021-11-15</a:t>
            </a:r>
          </a:p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[</a:t>
            </a:r>
            <a:r>
              <a:rPr lang="en-US" altLang="ko-KR" sz="2800" b="1" dirty="0" err="1">
                <a:solidFill>
                  <a:schemeClr val="accent1"/>
                </a:solidFill>
              </a:rPr>
              <a:t>StarGAN</a:t>
            </a:r>
            <a:r>
              <a:rPr lang="ko-KR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ko-KR" sz="2800" b="1" dirty="0">
                <a:solidFill>
                  <a:schemeClr val="accent1"/>
                </a:solidFill>
              </a:rPr>
              <a:t>Implementation]</a:t>
            </a:r>
          </a:p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Two Domain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366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Results-5400 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792E2-1804-4042-92CA-3843052FBF95}"/>
              </a:ext>
            </a:extLst>
          </p:cNvPr>
          <p:cNvSpPr txBox="1"/>
          <p:nvPr/>
        </p:nvSpPr>
        <p:spPr>
          <a:xfrm>
            <a:off x="3106287" y="1309956"/>
            <a:ext cx="134302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Sample 1</a:t>
            </a:r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Sample 2</a:t>
            </a:r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Sample 3</a:t>
            </a:r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Sample 4</a:t>
            </a:r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Sample 5</a:t>
            </a:r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Sample 6</a:t>
            </a:r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Sample 7</a:t>
            </a:r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/>
              <a:t>Sample 8</a:t>
            </a:r>
          </a:p>
          <a:p>
            <a:pPr algn="ctr"/>
            <a:endParaRPr lang="en-US" altLang="ko-KR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DA841D-6410-4E42-A053-2737ECF45FDC}"/>
              </a:ext>
            </a:extLst>
          </p:cNvPr>
          <p:cNvSpPr txBox="1"/>
          <p:nvPr/>
        </p:nvSpPr>
        <p:spPr>
          <a:xfrm>
            <a:off x="4192137" y="879069"/>
            <a:ext cx="402336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 err="1"/>
              <a:t>Simense</a:t>
            </a:r>
            <a:endParaRPr lang="en-US" altLang="ko-KR" sz="1100" b="1" dirty="0"/>
          </a:p>
          <a:p>
            <a:r>
              <a:rPr lang="en-US" altLang="ko-KR" sz="1100" b="1" dirty="0"/>
              <a:t>    Input(B30f)             B50f                 B30f                 B70f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00782A-C127-4E22-8019-55957C787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419" y="1309956"/>
            <a:ext cx="3862797" cy="54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45895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To Do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DA841D-6410-4E42-A053-2737ECF45FDC}"/>
              </a:ext>
            </a:extLst>
          </p:cNvPr>
          <p:cNvSpPr txBox="1"/>
          <p:nvPr/>
        </p:nvSpPr>
        <p:spPr>
          <a:xfrm>
            <a:off x="378619" y="1475199"/>
            <a:ext cx="11068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Patch Size -&gt; (128, 128)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2D series -&gt; 3D stack -&gt; z interpolation </a:t>
            </a:r>
            <a:r>
              <a:rPr lang="en-US" altLang="ko-KR" sz="1800" b="1" dirty="0">
                <a:solidFill>
                  <a:srgbClr val="FF0000"/>
                </a:solidFill>
              </a:rPr>
              <a:t>-&gt; 2D series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1E1FE-54F2-4DC7-A5A0-E4C91A9A03E9}"/>
              </a:ext>
            </a:extLst>
          </p:cNvPr>
          <p:cNvSpPr txBox="1"/>
          <p:nvPr/>
        </p:nvSpPr>
        <p:spPr>
          <a:xfrm>
            <a:off x="378619" y="2690336"/>
            <a:ext cx="26408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Jamesbond</a:t>
            </a:r>
            <a:r>
              <a:rPr lang="en-US" altLang="ko-KR" dirty="0"/>
              <a:t> GPU 4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13</a:t>
            </a:r>
            <a:r>
              <a:rPr lang="ko-KR" altLang="en-US" dirty="0"/>
              <a:t>시간 소요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340 iteration</a:t>
            </a:r>
          </a:p>
        </p:txBody>
      </p:sp>
    </p:spTree>
    <p:extLst>
      <p:ext uri="{BB962C8B-B14F-4D97-AF65-F5344CB8AC3E}">
        <p14:creationId xmlns:p14="http://schemas.microsoft.com/office/powerpoint/2010/main" val="1528567131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077223C6-86C6-4363-8B94-15A2C5E2AD99}"/>
              </a:ext>
            </a:extLst>
          </p:cNvPr>
          <p:cNvSpPr txBox="1"/>
          <p:nvPr/>
        </p:nvSpPr>
        <p:spPr>
          <a:xfrm>
            <a:off x="146027" y="2875002"/>
            <a:ext cx="114871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/>
              <a:t>Thank You!</a:t>
            </a:r>
            <a:endParaRPr lang="ko-KR" altLang="en-US" sz="5400" b="1" dirty="0"/>
          </a:p>
        </p:txBody>
      </p:sp>
      <p:pic>
        <p:nvPicPr>
          <p:cNvPr id="17" name="그림 16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21B8D85F-EE3D-4D34-AAD2-FF61A55B67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9156" y="6499624"/>
            <a:ext cx="1014021" cy="280268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6EE02E0E-946C-439C-8C12-9F140079F2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3239" y="6514701"/>
            <a:ext cx="1150361" cy="2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19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4FED4932-5E21-4D29-83C3-381EF256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75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[Plan A] CT Standardization Task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/>
        </p:nvGraphicFramePr>
        <p:xfrm>
          <a:off x="123826" y="1331304"/>
          <a:ext cx="2162174" cy="4393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174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</a:tblGrid>
              <a:tr h="406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AMC Enhance CT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Manufacturer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Gender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Patient 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84880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Convolution Kernel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Software Versions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296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Filter Type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83742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Slice Thickness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Interval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24285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Pixel Spacing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2643"/>
                  </a:ext>
                </a:extLst>
              </a:tr>
            </a:tbl>
          </a:graphicData>
        </a:graphic>
      </p:graphicFrame>
      <p:graphicFrame>
        <p:nvGraphicFramePr>
          <p:cNvPr id="26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582294"/>
              </p:ext>
            </p:extLst>
          </p:nvPr>
        </p:nvGraphicFramePr>
        <p:xfrm>
          <a:off x="7067549" y="1331302"/>
          <a:ext cx="2293857" cy="4393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857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</a:tblGrid>
              <a:tr h="4069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AMC Non-Enhance CT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Manufacturer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Gender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Patient 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84880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Convolution Kernel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Software Versions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296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Filter Type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83742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Slice Thickness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Interval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24285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Pixel Spacing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2643"/>
                  </a:ext>
                </a:extLst>
              </a:tr>
            </a:tbl>
          </a:graphicData>
        </a:graphic>
      </p:graphicFrame>
      <p:graphicFrame>
        <p:nvGraphicFramePr>
          <p:cNvPr id="27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872831"/>
              </p:ext>
            </p:extLst>
          </p:nvPr>
        </p:nvGraphicFramePr>
        <p:xfrm>
          <a:off x="2724150" y="1331302"/>
          <a:ext cx="2162174" cy="4393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174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</a:tblGrid>
              <a:tr h="406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외부</a:t>
                      </a:r>
                      <a:r>
                        <a:rPr lang="en-US" altLang="ko-KR" sz="14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 Enhance CT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Manufacturer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Gender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Patient 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84880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Convolution Kernel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Software Versions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296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Filter Type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83742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Slice Thickness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Interval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24285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Pixel Spacing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2643"/>
                  </a:ext>
                </a:extLst>
              </a:tr>
            </a:tbl>
          </a:graphicData>
        </a:graphic>
      </p:graphicFrame>
      <p:graphicFrame>
        <p:nvGraphicFramePr>
          <p:cNvPr id="28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/>
        </p:nvGraphicFramePr>
        <p:xfrm>
          <a:off x="9810749" y="1331302"/>
          <a:ext cx="2293857" cy="4393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857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</a:tblGrid>
              <a:tr h="406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외부</a:t>
                      </a:r>
                      <a:r>
                        <a:rPr lang="en-US" altLang="ko-KR" sz="14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 Non-Enhance CT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Manufacturer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Gender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Patient Age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84880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Convolution Kernel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023266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Software Versions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229657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Filter Type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283742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Slice Thickness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347588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Interval</a:t>
                      </a:r>
                      <a:endParaRPr lang="ko-KR" alt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724285"/>
                  </a:ext>
                </a:extLst>
              </a:tr>
              <a:tr h="442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b="1" dirty="0"/>
                        <a:t>Pixel Spacing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2643"/>
                  </a:ext>
                </a:extLst>
              </a:tr>
            </a:tbl>
          </a:graphicData>
        </a:graphic>
      </p:graphicFrame>
      <p:sp>
        <p:nvSpPr>
          <p:cNvPr id="2" name="왼쪽 화살표 1"/>
          <p:cNvSpPr/>
          <p:nvPr/>
        </p:nvSpPr>
        <p:spPr>
          <a:xfrm>
            <a:off x="2295525" y="3343275"/>
            <a:ext cx="371475" cy="1846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화살표 10"/>
          <p:cNvSpPr/>
          <p:nvPr/>
        </p:nvSpPr>
        <p:spPr>
          <a:xfrm>
            <a:off x="9439274" y="3343274"/>
            <a:ext cx="371475" cy="1846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2FFDE515-3102-4B71-B259-99EA5D243425}"/>
              </a:ext>
            </a:extLst>
          </p:cNvPr>
          <p:cNvSpPr/>
          <p:nvPr/>
        </p:nvSpPr>
        <p:spPr>
          <a:xfrm>
            <a:off x="123827" y="1733287"/>
            <a:ext cx="2150981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40B29AB6-16BB-4957-B6F6-1CF3D7861302}"/>
              </a:ext>
            </a:extLst>
          </p:cNvPr>
          <p:cNvSpPr/>
          <p:nvPr/>
        </p:nvSpPr>
        <p:spPr>
          <a:xfrm>
            <a:off x="123826" y="3089501"/>
            <a:ext cx="2150981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2F540331-3C44-42E1-B1F0-715044D0FEF8}"/>
              </a:ext>
            </a:extLst>
          </p:cNvPr>
          <p:cNvSpPr/>
          <p:nvPr/>
        </p:nvSpPr>
        <p:spPr>
          <a:xfrm>
            <a:off x="123826" y="4407012"/>
            <a:ext cx="2150981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2B60F583-182D-4F35-BC6F-C2C64ABEC07E}"/>
              </a:ext>
            </a:extLst>
          </p:cNvPr>
          <p:cNvSpPr/>
          <p:nvPr/>
        </p:nvSpPr>
        <p:spPr>
          <a:xfrm>
            <a:off x="123825" y="5267323"/>
            <a:ext cx="2150981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>
            <a:extLst>
              <a:ext uri="{FF2B5EF4-FFF2-40B4-BE49-F238E27FC236}">
                <a16:creationId xmlns:a16="http://schemas.microsoft.com/office/drawing/2014/main" id="{7963C066-CA4D-4A06-B146-C7DD78B00986}"/>
              </a:ext>
            </a:extLst>
          </p:cNvPr>
          <p:cNvSpPr/>
          <p:nvPr/>
        </p:nvSpPr>
        <p:spPr>
          <a:xfrm>
            <a:off x="7067549" y="1714500"/>
            <a:ext cx="2293857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0B7F3790-8DED-48CB-8C68-56ACDE79CAE2}"/>
              </a:ext>
            </a:extLst>
          </p:cNvPr>
          <p:cNvSpPr/>
          <p:nvPr/>
        </p:nvSpPr>
        <p:spPr>
          <a:xfrm>
            <a:off x="7067548" y="3070714"/>
            <a:ext cx="2293857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31758067-F82B-4208-8F75-B3DDF18147AE}"/>
              </a:ext>
            </a:extLst>
          </p:cNvPr>
          <p:cNvSpPr/>
          <p:nvPr/>
        </p:nvSpPr>
        <p:spPr>
          <a:xfrm>
            <a:off x="7067548" y="4388225"/>
            <a:ext cx="2293857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68EF75FE-EF6A-4482-9B80-1D2B04CE3405}"/>
              </a:ext>
            </a:extLst>
          </p:cNvPr>
          <p:cNvSpPr/>
          <p:nvPr/>
        </p:nvSpPr>
        <p:spPr>
          <a:xfrm>
            <a:off x="7067547" y="5248536"/>
            <a:ext cx="2293857" cy="457200"/>
          </a:xfrm>
          <a:prstGeom prst="frame">
            <a:avLst>
              <a:gd name="adj1" fmla="val 41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876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Dataset Distribution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7A8CB-4069-477C-A335-87F617798C0A}"/>
              </a:ext>
            </a:extLst>
          </p:cNvPr>
          <p:cNvSpPr txBox="1"/>
          <p:nvPr/>
        </p:nvSpPr>
        <p:spPr>
          <a:xfrm>
            <a:off x="271910" y="985186"/>
            <a:ext cx="11748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ACD0E563-8A6B-4F59-AB29-8C014FE0CE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269398"/>
              </p:ext>
            </p:extLst>
          </p:nvPr>
        </p:nvGraphicFramePr>
        <p:xfrm>
          <a:off x="1069338" y="1400684"/>
          <a:ext cx="9408163" cy="24079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556340">
                  <a:extLst>
                    <a:ext uri="{9D8B030D-6E8A-4147-A177-3AD203B41FA5}">
                      <a16:colId xmlns:a16="http://schemas.microsoft.com/office/drawing/2014/main" val="675936157"/>
                    </a:ext>
                  </a:extLst>
                </a:gridCol>
                <a:gridCol w="1729401">
                  <a:extLst>
                    <a:ext uri="{9D8B030D-6E8A-4147-A177-3AD203B41FA5}">
                      <a16:colId xmlns:a16="http://schemas.microsoft.com/office/drawing/2014/main" val="3527724669"/>
                    </a:ext>
                  </a:extLst>
                </a:gridCol>
                <a:gridCol w="1550837">
                  <a:extLst>
                    <a:ext uri="{9D8B030D-6E8A-4147-A177-3AD203B41FA5}">
                      <a16:colId xmlns:a16="http://schemas.microsoft.com/office/drawing/2014/main" val="397284913"/>
                    </a:ext>
                  </a:extLst>
                </a:gridCol>
                <a:gridCol w="2217954">
                  <a:extLst>
                    <a:ext uri="{9D8B030D-6E8A-4147-A177-3AD203B41FA5}">
                      <a16:colId xmlns:a16="http://schemas.microsoft.com/office/drawing/2014/main" val="1184849986"/>
                    </a:ext>
                  </a:extLst>
                </a:gridCol>
                <a:gridCol w="2353631">
                  <a:extLst>
                    <a:ext uri="{9D8B030D-6E8A-4147-A177-3AD203B41FA5}">
                      <a16:colId xmlns:a16="http://schemas.microsoft.com/office/drawing/2014/main" val="2186630212"/>
                    </a:ext>
                  </a:extLst>
                </a:gridCol>
              </a:tblGrid>
              <a:tr h="4094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Patient codes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Enhance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Non-Enhance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Classes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Task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000537"/>
                  </a:ext>
                </a:extLst>
              </a:tr>
              <a:tr h="8513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000 ~ 500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Data_num: 500</a:t>
                      </a:r>
                    </a:p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IE000111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Data_num: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OE000111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Asan(Inside)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-------------------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Outside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Style Transfer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785614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000 ~ 500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Data_num: 500</a:t>
                      </a:r>
                    </a:p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IN000111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Data_num: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Ex)</a:t>
                      </a:r>
                    </a:p>
                    <a:p>
                      <a:pPr latinLnBrk="1"/>
                      <a:r>
                        <a:rPr lang="es-US" altLang="ko-KR" sz="1400" b="1" dirty="0">
                          <a:solidFill>
                            <a:schemeClr val="tx1"/>
                          </a:solidFill>
                        </a:rPr>
                        <a:t>IN000111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Asan(Inside)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-------------------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Outside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Classification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958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7E1A098-1A57-4877-9A9E-2400A6A0ED0D}"/>
              </a:ext>
            </a:extLst>
          </p:cNvPr>
          <p:cNvSpPr txBox="1"/>
          <p:nvPr/>
        </p:nvSpPr>
        <p:spPr>
          <a:xfrm>
            <a:off x="1069338" y="4464734"/>
            <a:ext cx="250016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Patient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Manufacturer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Convolution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Slice Thickness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Pixel Spacing</a:t>
            </a:r>
            <a:endParaRPr lang="ko-KR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Interval</a:t>
            </a:r>
          </a:p>
        </p:txBody>
      </p:sp>
    </p:spTree>
    <p:extLst>
      <p:ext uri="{BB962C8B-B14F-4D97-AF65-F5344CB8AC3E}">
        <p14:creationId xmlns:p14="http://schemas.microsoft.com/office/powerpoint/2010/main" val="144387586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Dataset Distribution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1910" y="985186"/>
            <a:ext cx="18838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Patient Age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42916A-BE3F-494A-9583-C551C6EBC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847" y="1950042"/>
            <a:ext cx="5428345" cy="3862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3B61F1-93D4-4955-99F4-8F44733C7777}"/>
              </a:ext>
            </a:extLst>
          </p:cNvPr>
          <p:cNvSpPr txBox="1"/>
          <p:nvPr/>
        </p:nvSpPr>
        <p:spPr>
          <a:xfrm>
            <a:off x="8477817" y="2804186"/>
            <a:ext cx="31083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IE   : AMC Enhance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OE : </a:t>
            </a:r>
            <a:r>
              <a:rPr lang="ko-KR" altLang="en-US" sz="1600" b="1" dirty="0"/>
              <a:t>외부  </a:t>
            </a:r>
            <a:r>
              <a:rPr lang="en-US" altLang="ko-KR" sz="1600" b="1" dirty="0"/>
              <a:t>Enhance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IN   : AMC Non-Enhance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ON : </a:t>
            </a:r>
            <a:r>
              <a:rPr lang="ko-KR" altLang="en-US" sz="1600" b="1" dirty="0"/>
              <a:t>외부</a:t>
            </a:r>
            <a:r>
              <a:rPr lang="en-US" altLang="ko-KR" sz="1600" b="1" dirty="0"/>
              <a:t>  Non-Enhance</a:t>
            </a:r>
          </a:p>
        </p:txBody>
      </p:sp>
    </p:spTree>
    <p:extLst>
      <p:ext uri="{BB962C8B-B14F-4D97-AF65-F5344CB8AC3E}">
        <p14:creationId xmlns:p14="http://schemas.microsoft.com/office/powerpoint/2010/main" val="127569358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Dataset Distribution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7A8CB-4069-477C-A335-87F617798C0A}"/>
              </a:ext>
            </a:extLst>
          </p:cNvPr>
          <p:cNvSpPr txBox="1"/>
          <p:nvPr/>
        </p:nvSpPr>
        <p:spPr>
          <a:xfrm>
            <a:off x="271910" y="985186"/>
            <a:ext cx="11748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1910" y="985186"/>
            <a:ext cx="13708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Gender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D3580-22F1-47EB-A9E1-6E9FA0B0729D}"/>
              </a:ext>
            </a:extLst>
          </p:cNvPr>
          <p:cNvSpPr txBox="1"/>
          <p:nvPr/>
        </p:nvSpPr>
        <p:spPr>
          <a:xfrm>
            <a:off x="8477817" y="2804186"/>
            <a:ext cx="31083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IE   : AMC Enhance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OE : </a:t>
            </a:r>
            <a:r>
              <a:rPr lang="ko-KR" altLang="en-US" sz="1600" b="1" dirty="0"/>
              <a:t>외부  </a:t>
            </a:r>
            <a:r>
              <a:rPr lang="en-US" altLang="ko-KR" sz="1600" b="1" dirty="0"/>
              <a:t>Enhance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IN   : AMC Non-Enhance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ON : </a:t>
            </a:r>
            <a:r>
              <a:rPr lang="ko-KR" altLang="en-US" sz="1600" b="1" dirty="0"/>
              <a:t>외부</a:t>
            </a:r>
            <a:r>
              <a:rPr lang="en-US" altLang="ko-KR" sz="1600" b="1" dirty="0"/>
              <a:t>  Non-Enhance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CF65BA-BEAE-4264-B254-D01734B7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69" y="1424879"/>
            <a:ext cx="3474469" cy="2456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360ABD-CD8F-435E-85EA-2FD54A93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697" y="1450440"/>
            <a:ext cx="3474470" cy="24054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630077-D595-480C-8ABF-068EFE090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75" y="4204858"/>
            <a:ext cx="3515522" cy="24565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BAF8D6-0212-4556-811E-C843F6828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0697" y="4191015"/>
            <a:ext cx="3515522" cy="247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6259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Dataset Distribution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7A8CB-4069-477C-A335-87F617798C0A}"/>
              </a:ext>
            </a:extLst>
          </p:cNvPr>
          <p:cNvSpPr txBox="1"/>
          <p:nvPr/>
        </p:nvSpPr>
        <p:spPr>
          <a:xfrm>
            <a:off x="271910" y="985186"/>
            <a:ext cx="11748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1910" y="985186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Manufacturer</a:t>
            </a:r>
            <a:endParaRPr lang="ko-KR" altLang="en-US" sz="1800" b="1" dirty="0"/>
          </a:p>
        </p:txBody>
      </p:sp>
      <p:graphicFrame>
        <p:nvGraphicFramePr>
          <p:cNvPr id="8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932672"/>
              </p:ext>
            </p:extLst>
          </p:nvPr>
        </p:nvGraphicFramePr>
        <p:xfrm>
          <a:off x="514164" y="1648940"/>
          <a:ext cx="2219326" cy="1335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63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3948964172"/>
                    </a:ext>
                  </a:extLst>
                </a:gridCol>
              </a:tblGrid>
              <a:tr h="420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IE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Num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57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57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SIEMENS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371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</a:tbl>
          </a:graphicData>
        </a:graphic>
      </p:graphicFrame>
      <p:graphicFrame>
        <p:nvGraphicFramePr>
          <p:cNvPr id="10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0258"/>
              </p:ext>
            </p:extLst>
          </p:nvPr>
        </p:nvGraphicFramePr>
        <p:xfrm>
          <a:off x="2962090" y="1648940"/>
          <a:ext cx="2095502" cy="2240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751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047751">
                  <a:extLst>
                    <a:ext uri="{9D8B030D-6E8A-4147-A177-3AD203B41FA5}">
                      <a16:colId xmlns:a16="http://schemas.microsoft.com/office/drawing/2014/main" val="3948964172"/>
                    </a:ext>
                  </a:extLst>
                </a:gridCol>
              </a:tblGrid>
              <a:tr h="41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OE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Num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55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55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SIEMENS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55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TOSHIBA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999448"/>
                  </a:ext>
                </a:extLst>
              </a:tr>
              <a:tr h="455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Philips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80927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91" y="4645120"/>
            <a:ext cx="2207449" cy="17614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14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733075"/>
              </p:ext>
            </p:extLst>
          </p:nvPr>
        </p:nvGraphicFramePr>
        <p:xfrm>
          <a:off x="6177214" y="1649803"/>
          <a:ext cx="2219326" cy="1335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63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3948964172"/>
                    </a:ext>
                  </a:extLst>
                </a:gridCol>
              </a:tblGrid>
              <a:tr h="420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Num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57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84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57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SIEMENS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416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</a:tbl>
          </a:graphicData>
        </a:graphic>
      </p:graphicFrame>
      <p:graphicFrame>
        <p:nvGraphicFramePr>
          <p:cNvPr id="15" name="표 21">
            <a:extLst>
              <a:ext uri="{FF2B5EF4-FFF2-40B4-BE49-F238E27FC236}">
                <a16:creationId xmlns:a16="http://schemas.microsoft.com/office/drawing/2014/main" id="{0F1725FD-77AC-47EC-B648-AD55252AE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427885"/>
              </p:ext>
            </p:extLst>
          </p:nvPr>
        </p:nvGraphicFramePr>
        <p:xfrm>
          <a:off x="8625140" y="1649803"/>
          <a:ext cx="2095502" cy="2240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751">
                  <a:extLst>
                    <a:ext uri="{9D8B030D-6E8A-4147-A177-3AD203B41FA5}">
                      <a16:colId xmlns:a16="http://schemas.microsoft.com/office/drawing/2014/main" val="1808323456"/>
                    </a:ext>
                  </a:extLst>
                </a:gridCol>
                <a:gridCol w="1047751">
                  <a:extLst>
                    <a:ext uri="{9D8B030D-6E8A-4147-A177-3AD203B41FA5}">
                      <a16:colId xmlns:a16="http://schemas.microsoft.com/office/drawing/2014/main" val="3948964172"/>
                    </a:ext>
                  </a:extLst>
                </a:gridCol>
              </a:tblGrid>
              <a:tr h="418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u="none" strike="noStrike" cap="none" baseline="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  <a:sym typeface="Arial"/>
                        </a:rPr>
                        <a:t>OE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Num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864454"/>
                  </a:ext>
                </a:extLst>
              </a:tr>
              <a:tr h="455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GE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152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13837"/>
                  </a:ext>
                </a:extLst>
              </a:tr>
              <a:tr h="455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SIEMENS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187357"/>
                  </a:ext>
                </a:extLst>
              </a:tr>
              <a:tr h="455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TOSHIBA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999448"/>
                  </a:ext>
                </a:extLst>
              </a:tr>
              <a:tr h="455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Philips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8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66094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19050" y="533400"/>
            <a:ext cx="0" cy="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Rectangle 5"/>
          <p:cNvSpPr/>
          <p:nvPr/>
        </p:nvSpPr>
        <p:spPr>
          <a:xfrm>
            <a:off x="-33452" y="-5357"/>
            <a:ext cx="12225452" cy="7166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  <a:cs typeface="Lato Light"/>
                <a:sym typeface="Lato Light"/>
              </a:rPr>
              <a:t>Dataset Distribution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  <a:cs typeface="Lato Light"/>
              <a:sym typeface="La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7A8CB-4069-477C-A335-87F617798C0A}"/>
              </a:ext>
            </a:extLst>
          </p:cNvPr>
          <p:cNvSpPr txBox="1"/>
          <p:nvPr/>
        </p:nvSpPr>
        <p:spPr>
          <a:xfrm>
            <a:off x="271910" y="985186"/>
            <a:ext cx="117486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600" b="1" dirty="0">
              <a:latin typeface="+mj-ea"/>
              <a:ea typeface="+mj-ea"/>
            </a:endParaRPr>
          </a:p>
          <a:p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1910" y="985186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 dirty="0"/>
              <a:t>Convolution Kernel</a:t>
            </a:r>
            <a:endParaRPr lang="ko-KR" altLang="en-US" sz="1800" b="1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13422"/>
              </p:ext>
            </p:extLst>
          </p:nvPr>
        </p:nvGraphicFramePr>
        <p:xfrm>
          <a:off x="3241828" y="2302904"/>
          <a:ext cx="1371600" cy="33089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5186019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6644596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5236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9420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B30f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81348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B31f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1781659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B41s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48741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B50f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09924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B50s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75388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B70f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7065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BONE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44946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CHST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872686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FC08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18070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I40f\2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95933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STANDARD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90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20324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YA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36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05023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YC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2393107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15812"/>
              </p:ext>
            </p:extLst>
          </p:nvPr>
        </p:nvGraphicFramePr>
        <p:xfrm>
          <a:off x="720214" y="2302904"/>
          <a:ext cx="1371600" cy="12706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298888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8969706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/>
                        <a:t>Manu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/>
                        <a:t>Count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4251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B35f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32956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B50f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359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736798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Br49d\2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2895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CHST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62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99176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DETAIL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67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682219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93618"/>
              </p:ext>
            </p:extLst>
          </p:nvPr>
        </p:nvGraphicFramePr>
        <p:xfrm>
          <a:off x="5954149" y="2302904"/>
          <a:ext cx="1371600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19688077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2620815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0025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B35f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43970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B50f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396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18772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Br49d\2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06119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CHST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57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16733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DETAIL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63114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LUNG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5264597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181375"/>
              </p:ext>
            </p:extLst>
          </p:nvPr>
        </p:nvGraphicFramePr>
        <p:xfrm>
          <a:off x="9104563" y="2274588"/>
          <a:ext cx="1371600" cy="3099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998910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2123926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Manu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Count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1123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18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15675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B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13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308917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B30f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25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12421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B31f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30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58137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B41s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22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37930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B70f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3033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BONE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17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89348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CHST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71347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FC08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>
                          <a:effectLst/>
                        </a:rPr>
                        <a:t>11</a:t>
                      </a:r>
                      <a:endParaRPr lang="en-US" altLang="ko-KR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65727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LUNG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19002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STANDARD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78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6640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YA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28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5678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YC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19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028263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DBB8455-3692-4B1B-AA97-7A18A2A6408C}"/>
              </a:ext>
            </a:extLst>
          </p:cNvPr>
          <p:cNvSpPr txBox="1"/>
          <p:nvPr/>
        </p:nvSpPr>
        <p:spPr>
          <a:xfrm>
            <a:off x="365645" y="1706831"/>
            <a:ext cx="1881806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IE: AMC Enhance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4FEE36-84E6-49BA-9DC0-D2634C1B2154}"/>
              </a:ext>
            </a:extLst>
          </p:cNvPr>
          <p:cNvSpPr txBox="1"/>
          <p:nvPr/>
        </p:nvSpPr>
        <p:spPr>
          <a:xfrm>
            <a:off x="2827968" y="1713175"/>
            <a:ext cx="2028963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OE: </a:t>
            </a:r>
            <a:r>
              <a:rPr lang="ko-KR" altLang="en-US" sz="1600" b="1" dirty="0"/>
              <a:t>외부  </a:t>
            </a:r>
            <a:r>
              <a:rPr lang="en-US" altLang="ko-KR" sz="1600" b="1" dirty="0"/>
              <a:t>Enhance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56B946-4B25-4FCF-A23D-E68AA2A40471}"/>
              </a:ext>
            </a:extLst>
          </p:cNvPr>
          <p:cNvSpPr txBox="1"/>
          <p:nvPr/>
        </p:nvSpPr>
        <p:spPr>
          <a:xfrm>
            <a:off x="8519215" y="1706831"/>
            <a:ext cx="2520962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ON: </a:t>
            </a:r>
            <a:r>
              <a:rPr lang="ko-KR" altLang="en-US" sz="1600" b="1" dirty="0"/>
              <a:t>외부</a:t>
            </a:r>
            <a:r>
              <a:rPr lang="en-US" altLang="ko-KR" sz="1600" b="1" dirty="0"/>
              <a:t>  Non-Enhance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D7B8F-7C52-4662-9102-02D34C372C3A}"/>
              </a:ext>
            </a:extLst>
          </p:cNvPr>
          <p:cNvSpPr txBox="1"/>
          <p:nvPr/>
        </p:nvSpPr>
        <p:spPr>
          <a:xfrm>
            <a:off x="5437449" y="1706831"/>
            <a:ext cx="2416765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IN: AMC Non-Enhance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67F33AF-7D46-42D9-847A-EA692C2E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46" y="5151168"/>
            <a:ext cx="1783168" cy="14228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5010472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retro brow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218170</TotalTime>
  <Words>2044</Words>
  <Application>Microsoft Office PowerPoint</Application>
  <PresentationFormat>와이드스크린</PresentationFormat>
  <Paragraphs>942</Paragraphs>
  <Slides>35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Consolas</vt:lpstr>
      <vt:lpstr>Slack-Lato</vt:lpstr>
      <vt:lpstr>Arial</vt:lpstr>
      <vt:lpstr>맑은 고딕</vt:lpstr>
      <vt:lpstr>맑은 고딕</vt:lpstr>
      <vt:lpstr>Arial</vt:lpstr>
      <vt:lpstr>Calibri</vt:lpstr>
      <vt:lpstr>Office Theme</vt:lpstr>
      <vt:lpstr>CT Modality Transfer CT Standardization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SSM</dc:creator>
  <cp:lastModifiedBy>KYUNG SUNGGU</cp:lastModifiedBy>
  <cp:revision>518</cp:revision>
  <dcterms:modified xsi:type="dcterms:W3CDTF">2021-11-14T23:53:15Z</dcterms:modified>
</cp:coreProperties>
</file>